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45"/>
  </p:handoutMasterIdLst>
  <p:sldIdLst>
    <p:sldId id="799" r:id="rId3"/>
    <p:sldId id="800" r:id="rId5"/>
    <p:sldId id="842" r:id="rId6"/>
    <p:sldId id="801" r:id="rId7"/>
    <p:sldId id="802" r:id="rId8"/>
    <p:sldId id="803" r:id="rId9"/>
    <p:sldId id="804" r:id="rId10"/>
    <p:sldId id="805" r:id="rId11"/>
    <p:sldId id="806" r:id="rId12"/>
    <p:sldId id="807" r:id="rId13"/>
    <p:sldId id="808" r:id="rId14"/>
    <p:sldId id="809" r:id="rId15"/>
    <p:sldId id="810" r:id="rId16"/>
    <p:sldId id="811" r:id="rId17"/>
    <p:sldId id="812" r:id="rId18"/>
    <p:sldId id="813" r:id="rId19"/>
    <p:sldId id="814" r:id="rId20"/>
    <p:sldId id="815" r:id="rId21"/>
    <p:sldId id="816" r:id="rId22"/>
    <p:sldId id="817" r:id="rId23"/>
    <p:sldId id="819" r:id="rId24"/>
    <p:sldId id="822" r:id="rId25"/>
    <p:sldId id="352" r:id="rId26"/>
    <p:sldId id="260" r:id="rId27"/>
    <p:sldId id="294" r:id="rId28"/>
    <p:sldId id="327" r:id="rId29"/>
    <p:sldId id="475" r:id="rId30"/>
    <p:sldId id="476" r:id="rId31"/>
    <p:sldId id="530" r:id="rId32"/>
    <p:sldId id="329" r:id="rId33"/>
    <p:sldId id="686" r:id="rId34"/>
    <p:sldId id="511" r:id="rId35"/>
    <p:sldId id="567" r:id="rId36"/>
    <p:sldId id="566" r:id="rId37"/>
    <p:sldId id="453" r:id="rId38"/>
    <p:sldId id="709" r:id="rId39"/>
    <p:sldId id="688" r:id="rId40"/>
    <p:sldId id="689" r:id="rId41"/>
    <p:sldId id="690" r:id="rId42"/>
    <p:sldId id="691" r:id="rId43"/>
    <p:sldId id="346" r:id="rId44"/>
  </p:sldIdLst>
  <p:sldSz cx="12192000" cy="6858000"/>
  <p:notesSz cx="6858000" cy="9144000"/>
  <p:custDataLst>
    <p:tags r:id="rId49"/>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845" userDrawn="1">
          <p15:clr>
            <a:srgbClr val="A4A3A4"/>
          </p15:clr>
        </p15:guide>
        <p15:guide id="2" pos="37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A3D0"/>
    <a:srgbClr val="3CA0FE"/>
    <a:srgbClr val="4F81BD"/>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showGuides="1">
      <p:cViewPr varScale="1">
        <p:scale>
          <a:sx n="67" d="100"/>
          <a:sy n="67" d="100"/>
        </p:scale>
        <p:origin x="1062" y="72"/>
      </p:cViewPr>
      <p:guideLst>
        <p:guide orient="horz" pos="1845"/>
        <p:guide pos="3729"/>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tags" Target="tags/tag11.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handoutMaster" Target="handoutMasters/handoutMaster1.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072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07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6BA21A-A6B1-4948-8CA2-18BF56FCFCBE}" type="slidenum">
              <a:rPr lang="zh-CN" altLang="en-US" smtClean="0"/>
            </a:fld>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BD99BE4-BEC2-45F9-8575-272D0A8E8FA3}" type="slidenum">
              <a:rPr lang="zh-CN"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546122C-F768-40A2-A128-E096586C23D4}" type="slidenum">
              <a:rPr lang="zh-CN" altLang="en-US" smtClean="0"/>
            </a:fld>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image" Target="../media/image16.png"/><Relationship Id="rId3" Type="http://schemas.openxmlformats.org/officeDocument/2006/relationships/tags" Target="../tags/tag4.xml"/><Relationship Id="rId2" Type="http://schemas.openxmlformats.org/officeDocument/2006/relationships/image" Target="../media/image15.png"/><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xml"/><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2.xml"/><Relationship Id="rId2" Type="http://schemas.openxmlformats.org/officeDocument/2006/relationships/image" Target="../media/image26.jpeg"/><Relationship Id="rId1" Type="http://schemas.openxmlformats.org/officeDocument/2006/relationships/image" Target="../media/image25.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28.pn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xml"/><Relationship Id="rId3" Type="http://schemas.openxmlformats.org/officeDocument/2006/relationships/tags" Target="../tags/tag5.xml"/><Relationship Id="rId2" Type="http://schemas.openxmlformats.org/officeDocument/2006/relationships/image" Target="../media/image33.jpeg"/><Relationship Id="rId1" Type="http://schemas.openxmlformats.org/officeDocument/2006/relationships/image" Target="../media/image32.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xml"/><Relationship Id="rId2" Type="http://schemas.openxmlformats.org/officeDocument/2006/relationships/image" Target="../media/image34.png"/><Relationship Id="rId1" Type="http://schemas.openxmlformats.org/officeDocument/2006/relationships/tags" Target="../tags/tag7.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2.xml"/><Relationship Id="rId2" Type="http://schemas.openxmlformats.org/officeDocument/2006/relationships/image" Target="../media/image35.png"/><Relationship Id="rId1" Type="http://schemas.openxmlformats.org/officeDocument/2006/relationships/tags" Target="../tags/tag8.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2.xml"/><Relationship Id="rId2" Type="http://schemas.openxmlformats.org/officeDocument/2006/relationships/image" Target="../media/image37.png"/><Relationship Id="rId1"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image" Target="../media/image39.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image" Target="../media/image44.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2.xml"/><Relationship Id="rId2" Type="http://schemas.openxmlformats.org/officeDocument/2006/relationships/image" Target="../media/image46.png"/><Relationship Id="rId1" Type="http://schemas.openxmlformats.org/officeDocument/2006/relationships/image" Target="../media/image45.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2.xml"/><Relationship Id="rId2" Type="http://schemas.openxmlformats.org/officeDocument/2006/relationships/image" Target="../media/image48.png"/><Relationship Id="rId1" Type="http://schemas.openxmlformats.org/officeDocument/2006/relationships/image" Target="../media/image47.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2.xml"/><Relationship Id="rId3" Type="http://schemas.openxmlformats.org/officeDocument/2006/relationships/tags" Target="../tags/tag9.xml"/><Relationship Id="rId2" Type="http://schemas.openxmlformats.org/officeDocument/2006/relationships/image" Target="../media/image50.png"/><Relationship Id="rId1" Type="http://schemas.openxmlformats.org/officeDocument/2006/relationships/image" Target="../media/image49.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2.xml"/><Relationship Id="rId2" Type="http://schemas.openxmlformats.org/officeDocument/2006/relationships/image" Target="../media/image52.png"/><Relationship Id="rId1" Type="http://schemas.openxmlformats.org/officeDocument/2006/relationships/image" Target="../media/image51.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xml"/><Relationship Id="rId3" Type="http://schemas.openxmlformats.org/officeDocument/2006/relationships/tags" Target="../tags/tag10.xml"/><Relationship Id="rId2" Type="http://schemas.openxmlformats.org/officeDocument/2006/relationships/image" Target="../media/image54.png"/><Relationship Id="rId1" Type="http://schemas.openxmlformats.org/officeDocument/2006/relationships/image" Target="../media/image53.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image" Target="../media/image55.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xml"/><Relationship Id="rId2" Type="http://schemas.openxmlformats.org/officeDocument/2006/relationships/image" Target="../media/image57.png"/><Relationship Id="rId1" Type="http://schemas.openxmlformats.org/officeDocument/2006/relationships/image" Target="../media/image56.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image" Target="../media/image5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6" Type="http://schemas.openxmlformats.org/officeDocument/2006/relationships/notesSlide" Target="../notesSlides/notesSlide40.xml"/><Relationship Id="rId5" Type="http://schemas.openxmlformats.org/officeDocument/2006/relationships/slideLayout" Target="../slideLayouts/slideLayout2.xml"/><Relationship Id="rId4" Type="http://schemas.openxmlformats.org/officeDocument/2006/relationships/image" Target="../media/image62.png"/><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992880" y="2479675"/>
            <a:ext cx="2504440" cy="8401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279900" y="2635885"/>
            <a:ext cx="21062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1776095" y="3861435"/>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endParaRPr lang="en-US" altLang="zh-CN" sz="4800" b="1">
              <a:solidFill>
                <a:srgbClr val="2B2E30"/>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80060" y="5970905"/>
            <a:ext cx="10942955" cy="6457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查看课程</a:t>
            </a:r>
            <a:endParaRPr lang="zh-CN" altLang="en-US" sz="2800" b="1" dirty="0">
              <a:latin typeface="微软雅黑" panose="020B0503020204020204" pitchFamily="34" charset="-122"/>
            </a:endParaRPr>
          </a:p>
        </p:txBody>
      </p:sp>
      <p:sp>
        <p:nvSpPr>
          <p:cNvPr id="10" name="TextBox 43      (向天歌演示原创作品：www.TopPPT.cn)"/>
          <p:cNvSpPr txBox="1">
            <a:spLocks noChangeArrowheads="1"/>
          </p:cNvSpPr>
          <p:nvPr/>
        </p:nvSpPr>
        <p:spPr bwMode="auto">
          <a:xfrm>
            <a:off x="480060" y="5971540"/>
            <a:ext cx="1101788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点击【确定】以后，如绑定成功，界面会有提示【绑定成功】并返回到我的单位界面。然后您可以点击【我】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【课程】或者【首页】</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【我的课程】进入查看您账号下的课程进行学习。</a:t>
            </a:r>
            <a:endParaRPr lang="en-US" altLang="zh-CN" sz="1800" dirty="0" smtClean="0">
              <a:solidFill>
                <a:schemeClr val="bg1"/>
              </a:solidFill>
              <a:latin typeface="微软雅黑" panose="020B0503020204020204" pitchFamily="34" charset="-122"/>
              <a:sym typeface="+mn-ea"/>
            </a:endParaRPr>
          </a:p>
        </p:txBody>
      </p:sp>
      <p:pic>
        <p:nvPicPr>
          <p:cNvPr id="4" name="图片 3"/>
          <p:cNvPicPr>
            <a:picLocks noChangeAspect="1"/>
          </p:cNvPicPr>
          <p:nvPr/>
        </p:nvPicPr>
        <p:blipFill>
          <a:blip r:embed="rId1"/>
          <a:stretch>
            <a:fillRect/>
          </a:stretch>
        </p:blipFill>
        <p:spPr>
          <a:xfrm>
            <a:off x="1127760" y="842010"/>
            <a:ext cx="2826385" cy="4978400"/>
          </a:xfrm>
          <a:prstGeom prst="rect">
            <a:avLst/>
          </a:prstGeom>
        </p:spPr>
      </p:pic>
      <p:pic>
        <p:nvPicPr>
          <p:cNvPr id="7" name="图片 6"/>
          <p:cNvPicPr>
            <a:picLocks noChangeAspect="1"/>
          </p:cNvPicPr>
          <p:nvPr/>
        </p:nvPicPr>
        <p:blipFill>
          <a:blip r:embed="rId2"/>
          <a:stretch>
            <a:fillRect/>
          </a:stretch>
        </p:blipFill>
        <p:spPr>
          <a:xfrm>
            <a:off x="7392035" y="836930"/>
            <a:ext cx="2796540" cy="4978400"/>
          </a:xfrm>
          <a:prstGeom prst="rect">
            <a:avLst/>
          </a:prstGeom>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031990" y="2564765"/>
            <a:ext cx="2813685" cy="2343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197612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选课</a:t>
            </a:r>
            <a:endParaRPr lang="zh-CN" altLang="en-US" sz="2800" b="1" dirty="0">
              <a:latin typeface="微软雅黑" panose="020B0503020204020204" pitchFamily="34" charset="-122"/>
            </a:endParaRPr>
          </a:p>
        </p:txBody>
      </p:sp>
      <p:sp>
        <p:nvSpPr>
          <p:cNvPr id="38920" name="TextBox 43      (向天歌演示原创作品：www.TopPPT.cn)"/>
          <p:cNvSpPr txBox="1">
            <a:spLocks noChangeArrowheads="1"/>
          </p:cNvSpPr>
          <p:nvPr/>
        </p:nvSpPr>
        <p:spPr bwMode="auto">
          <a:xfrm>
            <a:off x="7176135" y="2744470"/>
            <a:ext cx="2574925"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rPr>
              <a:t>固定选课</a:t>
            </a:r>
            <a:endParaRPr lang="zh-CN" altLang="en-US" sz="1800" dirty="0" smtClean="0">
              <a:solidFill>
                <a:schemeClr val="bg1"/>
              </a:solidFill>
              <a:latin typeface="微软雅黑" panose="020B0503020204020204" pitchFamily="34" charset="-122"/>
            </a:endParaRPr>
          </a:p>
          <a:p>
            <a:pPr indent="0" eaLnBrk="1" hangingPunct="1">
              <a:spcBef>
                <a:spcPct val="0"/>
              </a:spcBef>
              <a:buFont typeface="Wingdings" panose="05000000000000000000" charset="0"/>
              <a:buNone/>
            </a:pPr>
            <a:r>
              <a:rPr lang="zh-CN" altLang="en-US" sz="1800" dirty="0" smtClean="0">
                <a:solidFill>
                  <a:schemeClr val="bg1"/>
                </a:solidFill>
                <a:latin typeface="微软雅黑" panose="020B0503020204020204" pitchFamily="34" charset="-122"/>
              </a:rPr>
              <a:t>您学校通知在学校教务网系统选课，学校通知开课后，按照通知登录，点击【我】 ➤【课程】，即可看到您在学校教务网系统上报名的课程。</a:t>
            </a:r>
            <a:endParaRPr lang="zh-CN" altLang="en-US" sz="1800" dirty="0" smtClean="0">
              <a:solidFill>
                <a:schemeClr val="bg1"/>
              </a:solidFill>
              <a:latin typeface="微软雅黑" panose="020B0503020204020204" pitchFamily="34" charset="-122"/>
            </a:endParaRPr>
          </a:p>
          <a:p>
            <a:pPr indent="0" eaLnBrk="1" hangingPunct="1">
              <a:spcBef>
                <a:spcPct val="0"/>
              </a:spcBef>
              <a:buFont typeface="Wingdings" panose="05000000000000000000" charset="0"/>
              <a:buNone/>
            </a:pPr>
            <a:endParaRPr lang="zh-CN" altLang="en-US" sz="1800" dirty="0">
              <a:solidFill>
                <a:schemeClr val="bg1"/>
              </a:solidFill>
              <a:latin typeface="微软雅黑" panose="020B0503020204020204" pitchFamily="34" charset="-122"/>
              <a:ea typeface="宋体" panose="02010600030101010101" pitchFamily="2" charset="-122"/>
              <a:sym typeface="+mn-ea"/>
            </a:endParaRPr>
          </a:p>
        </p:txBody>
      </p:sp>
      <p:pic>
        <p:nvPicPr>
          <p:cNvPr id="3" name="图片 2" descr="B17BE2A49CE24090E358D8443B52B145"/>
          <p:cNvPicPr>
            <a:picLocks noChangeAspect="1"/>
          </p:cNvPicPr>
          <p:nvPr/>
        </p:nvPicPr>
        <p:blipFill>
          <a:blip r:embed="rId1"/>
          <a:stretch>
            <a:fillRect/>
          </a:stretch>
        </p:blipFill>
        <p:spPr>
          <a:xfrm>
            <a:off x="2926715" y="1196975"/>
            <a:ext cx="3094355" cy="5401945"/>
          </a:xfrm>
          <a:prstGeom prst="rect">
            <a:avLst/>
          </a:prstGeom>
        </p:spPr>
      </p:pic>
      <p:sp>
        <p:nvSpPr>
          <p:cNvPr id="12" name="文本框 11"/>
          <p:cNvSpPr txBox="1"/>
          <p:nvPr/>
        </p:nvSpPr>
        <p:spPr>
          <a:xfrm>
            <a:off x="3143885" y="764540"/>
            <a:ext cx="2837180" cy="368300"/>
          </a:xfrm>
          <a:prstGeom prst="rect">
            <a:avLst/>
          </a:prstGeom>
          <a:noFill/>
        </p:spPr>
        <p:txBody>
          <a:bodyPr wrap="square" rtlCol="0">
            <a:spAutoFit/>
          </a:bodyPr>
          <a:p>
            <a:r>
              <a:rPr lang="zh-CN" altLang="en-US"/>
              <a:t>固定选课直接显示课程：</a:t>
            </a:r>
            <a:endParaRPr lang="zh-CN" altLang="en-US"/>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09905" y="5763895"/>
            <a:ext cx="11200765" cy="9779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课程时间</a:t>
            </a:r>
            <a:endParaRPr lang="zh-CN" altLang="en-US" sz="2800" b="1" dirty="0">
              <a:latin typeface="微软雅黑" panose="020B0503020204020204" pitchFamily="34" charset="-122"/>
            </a:endParaRPr>
          </a:p>
        </p:txBody>
      </p:sp>
      <p:sp>
        <p:nvSpPr>
          <p:cNvPr id="38920" name="TextBox 43      (向天歌演示原创作品：www.TopPPT.cn)"/>
          <p:cNvSpPr txBox="1">
            <a:spLocks noChangeArrowheads="1"/>
          </p:cNvSpPr>
          <p:nvPr/>
        </p:nvSpPr>
        <p:spPr bwMode="auto">
          <a:xfrm>
            <a:off x="582295" y="5763895"/>
            <a:ext cx="111283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l" eaLnBrk="1" hangingPunct="1">
              <a:buClrTx/>
              <a:buSzTx/>
              <a:buNone/>
            </a:pPr>
            <a:r>
              <a:rPr lang="zh-CN" altLang="en-US" sz="1800" dirty="0" smtClean="0">
                <a:solidFill>
                  <a:schemeClr val="bg1"/>
                </a:solidFill>
                <a:latin typeface="微软雅黑" panose="020B0503020204020204" pitchFamily="34" charset="-122"/>
                <a:sym typeface="+mn-ea"/>
              </a:rPr>
              <a:t>进入课程以后，点击【更多】➤【课程时间】，可以查看到课程时间</a:t>
            </a:r>
            <a:r>
              <a:rPr lang="zh-CN" altLang="en-US" sz="1800" dirty="0">
                <a:solidFill>
                  <a:schemeClr val="bg1"/>
                </a:solidFill>
                <a:latin typeface="微软雅黑" panose="020B0503020204020204" pitchFamily="34" charset="-122"/>
                <a:sym typeface="+mn-ea"/>
              </a:rPr>
              <a:t>（如果没有说明的，请查看学校通知）</a:t>
            </a:r>
            <a:r>
              <a:rPr lang="zh-CN" altLang="en-US" sz="1800" dirty="0" smtClean="0">
                <a:solidFill>
                  <a:schemeClr val="bg1"/>
                </a:solidFill>
                <a:latin typeface="微软雅黑" panose="020B0503020204020204" pitchFamily="34" charset="-122"/>
                <a:sym typeface="+mn-ea"/>
              </a:rPr>
              <a:t>，</a:t>
            </a:r>
            <a:r>
              <a:rPr lang="zh-CN" altLang="en-US" sz="1800" dirty="0">
                <a:solidFill>
                  <a:schemeClr val="bg1"/>
                </a:solidFill>
                <a:latin typeface="微软雅黑" panose="020B0503020204020204" pitchFamily="34" charset="-122"/>
                <a:sym typeface="+mn-ea"/>
              </a:rPr>
              <a:t>课程时间由学校统一设置，如果课程结束，就是复习模式，是不能再继续学习的。</a:t>
            </a:r>
            <a:r>
              <a:rPr lang="zh-CN" altLang="en-US" sz="1800" dirty="0" smtClean="0">
                <a:solidFill>
                  <a:schemeClr val="bg1"/>
                </a:solidFill>
                <a:latin typeface="微软雅黑" panose="020B0503020204020204" pitchFamily="34" charset="-122"/>
                <a:sym typeface="+mn-ea"/>
              </a:rPr>
              <a:t>请您务必在规定时间内完成学习任务。课程进入复习模式，课程页面上方会有显示，请注意查看。</a:t>
            </a:r>
            <a:endParaRPr lang="zh-CN" altLang="en-US" sz="1800" dirty="0" smtClean="0">
              <a:solidFill>
                <a:schemeClr val="bg1"/>
              </a:solidFill>
              <a:latin typeface="微软雅黑" panose="020B0503020204020204" pitchFamily="34" charset="-122"/>
              <a:sym typeface="+mn-ea"/>
            </a:endParaRPr>
          </a:p>
        </p:txBody>
      </p:sp>
      <p:sp>
        <p:nvSpPr>
          <p:cNvPr id="16" name="矩形 15"/>
          <p:cNvSpPr/>
          <p:nvPr/>
        </p:nvSpPr>
        <p:spPr>
          <a:xfrm>
            <a:off x="7819390" y="935355"/>
            <a:ext cx="3640455" cy="45275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7" name="文本框 16"/>
          <p:cNvSpPr txBox="1"/>
          <p:nvPr/>
        </p:nvSpPr>
        <p:spPr>
          <a:xfrm>
            <a:off x="7976235" y="1062990"/>
            <a:ext cx="3484245" cy="4399915"/>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rPr>
              <a:t>课程时间和考试时间可以不一致，也可以一致，具体时间查看学校通知。</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3" name="图片 2"/>
          <p:cNvPicPr>
            <a:picLocks noChangeAspect="1"/>
          </p:cNvPicPr>
          <p:nvPr/>
        </p:nvPicPr>
        <p:blipFill>
          <a:blip r:embed="rId1"/>
          <a:stretch>
            <a:fillRect/>
          </a:stretch>
        </p:blipFill>
        <p:spPr>
          <a:xfrm>
            <a:off x="3071495" y="836930"/>
            <a:ext cx="2680970" cy="4811395"/>
          </a:xfrm>
          <a:prstGeom prst="rect">
            <a:avLst/>
          </a:prstGeom>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64500" y="1064895"/>
            <a:ext cx="3489325" cy="54864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查看考核</a:t>
            </a:r>
            <a:endParaRPr lang="zh-CN" altLang="en-US" sz="2800" b="1" dirty="0">
              <a:latin typeface="微软雅黑" panose="020B0503020204020204" pitchFamily="34" charset="-122"/>
            </a:endParaRPr>
          </a:p>
        </p:txBody>
      </p:sp>
      <p:sp>
        <p:nvSpPr>
          <p:cNvPr id="38920" name="TextBox 43      (向天歌演示原创作品：www.TopPPT.cn)"/>
          <p:cNvSpPr txBox="1">
            <a:spLocks noChangeArrowheads="1"/>
          </p:cNvSpPr>
          <p:nvPr/>
        </p:nvSpPr>
        <p:spPr bwMode="auto">
          <a:xfrm>
            <a:off x="8207375" y="1280160"/>
            <a:ext cx="3263900" cy="507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indent="-228600" algn="l" eaLnBrk="1" latinLnBrk="0" hangingPunct="1">
              <a:spcBef>
                <a:spcPts val="0"/>
              </a:spcBef>
              <a:buClrTx/>
              <a:buSzTx/>
              <a:buFont typeface="Wingdings" panose="05000000000000000000" charset="0"/>
              <a:buChar char="u"/>
              <a:extLst>
                <a:ext uri="{35155182-B16C-46BC-9424-99874614C6A1}">
                  <wpsdc:indentchars xmlns:wpsdc="http://www.wps.cn/officeDocument/2017/drawingmlCustomData" val="-100" checksum="2375606082"/>
                </a:ext>
              </a:extLst>
            </a:pPr>
            <a:r>
              <a:rPr lang="zh-CN" altLang="en-US" sz="1800" dirty="0" smtClean="0">
                <a:solidFill>
                  <a:schemeClr val="bg1"/>
                </a:solidFill>
                <a:latin typeface="微软雅黑" panose="020B0503020204020204" pitchFamily="34" charset="-122"/>
                <a:sym typeface="+mn-ea"/>
              </a:rPr>
              <a:t>点击【更多】➤【考核标准】，可以查看您的课程各项考核权重以及您当前得分，</a:t>
            </a:r>
            <a:r>
              <a:rPr lang="zh-CN" altLang="en-US" sz="1800">
                <a:solidFill>
                  <a:schemeClr val="bg1"/>
                </a:solidFill>
                <a:latin typeface="微软雅黑" panose="020B0503020204020204" pitchFamily="34" charset="-122"/>
                <a:sym typeface="+mn-ea"/>
              </a:rPr>
              <a:t>总成绩 =视频成绩*视频考核比例+章节测验的平均成绩*章节测验考核比例+考试成绩*考试考核比例+（课堂互动、签到、音频、访问数、讨论、阅读、直播、奖励、线下……），</a:t>
            </a:r>
            <a:r>
              <a:rPr lang="zh-CN" altLang="en-US" sz="1800" dirty="0" smtClean="0">
                <a:solidFill>
                  <a:schemeClr val="bg1"/>
                </a:solidFill>
                <a:latin typeface="微软雅黑" panose="020B0503020204020204" pitchFamily="34" charset="-122"/>
                <a:sym typeface="+mn-ea"/>
              </a:rPr>
              <a:t>如果您学校有特殊考核通知的，以学校通知为准，如学校无特殊要求，【当前得分】达到60分以上即可获得该课程相对应的学分，祝您取得好成绩。</a:t>
            </a:r>
            <a:endParaRPr lang="zh-CN" altLang="en-US" sz="1800" dirty="0" smtClean="0">
              <a:solidFill>
                <a:schemeClr val="bg1"/>
              </a:solidFill>
              <a:latin typeface="微软雅黑" panose="020B0503020204020204" pitchFamily="34" charset="-122"/>
              <a:sym typeface="+mn-ea"/>
            </a:endParaRPr>
          </a:p>
          <a:p>
            <a:pPr indent="-228600" algn="l" eaLnBrk="1" latinLnBrk="0" hangingPunct="1">
              <a:spcBef>
                <a:spcPts val="0"/>
              </a:spcBef>
              <a:buClrTx/>
              <a:buSzTx/>
              <a:buFont typeface="Wingdings" panose="05000000000000000000" charset="0"/>
              <a:buChar char="u"/>
              <a:extLst>
                <a:ext uri="{35155182-B16C-46BC-9424-99874614C6A1}">
                  <wpsdc:indentchars xmlns:wpsdc="http://www.wps.cn/officeDocument/2017/drawingmlCustomData" val="-100" checksum="2375606082"/>
                </a:ext>
              </a:extLst>
            </a:pPr>
            <a:r>
              <a:rPr lang="zh-CN" altLang="en-US" sz="1800" dirty="0" smtClean="0">
                <a:solidFill>
                  <a:schemeClr val="bg1"/>
                </a:solidFill>
                <a:latin typeface="微软雅黑" panose="020B0503020204020204" pitchFamily="34" charset="-122"/>
                <a:sym typeface="+mn-ea"/>
              </a:rPr>
              <a:t>如果【更多】中不显示【考核标准】，是因为贵校老师设置了不允许查看成绩，请等待结课后老师导出成绩即可。</a:t>
            </a:r>
            <a:endParaRPr lang="zh-CN" altLang="en-US" sz="1800" dirty="0" smtClean="0">
              <a:solidFill>
                <a:schemeClr val="bg1"/>
              </a:solidFill>
              <a:latin typeface="微软雅黑" panose="020B0503020204020204" pitchFamily="34" charset="-122"/>
              <a:sym typeface="+mn-ea"/>
            </a:endParaRPr>
          </a:p>
        </p:txBody>
      </p:sp>
      <p:pic>
        <p:nvPicPr>
          <p:cNvPr id="3" name="图片 2"/>
          <p:cNvPicPr>
            <a:picLocks noChangeAspect="1"/>
          </p:cNvPicPr>
          <p:nvPr>
            <p:custDataLst>
              <p:tags r:id="rId1"/>
            </p:custDataLst>
          </p:nvPr>
        </p:nvPicPr>
        <p:blipFill>
          <a:blip r:embed="rId2"/>
          <a:stretch>
            <a:fillRect/>
          </a:stretch>
        </p:blipFill>
        <p:spPr>
          <a:xfrm>
            <a:off x="731520" y="1027430"/>
            <a:ext cx="3226435" cy="5463540"/>
          </a:xfrm>
          <a:prstGeom prst="rect">
            <a:avLst/>
          </a:prstGeom>
        </p:spPr>
      </p:pic>
      <p:pic>
        <p:nvPicPr>
          <p:cNvPr id="2" name="图片 1"/>
          <p:cNvPicPr>
            <a:picLocks noChangeAspect="1"/>
          </p:cNvPicPr>
          <p:nvPr>
            <p:custDataLst>
              <p:tags r:id="rId3"/>
            </p:custDataLst>
          </p:nvPr>
        </p:nvPicPr>
        <p:blipFill>
          <a:blip r:embed="rId4"/>
          <a:stretch>
            <a:fillRect/>
          </a:stretch>
        </p:blipFill>
        <p:spPr>
          <a:xfrm>
            <a:off x="4584065" y="1023620"/>
            <a:ext cx="3076575" cy="5467350"/>
          </a:xfrm>
          <a:prstGeom prst="rect">
            <a:avLst/>
          </a:prstGeom>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64500" y="2082165"/>
            <a:ext cx="3489325" cy="31127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查看进度</a:t>
            </a:r>
            <a:endParaRPr lang="zh-CN" altLang="en-US" sz="2800" b="1" dirty="0">
              <a:latin typeface="微软雅黑" panose="020B0503020204020204" pitchFamily="34" charset="-122"/>
            </a:endParaRPr>
          </a:p>
        </p:txBody>
      </p:sp>
      <p:sp>
        <p:nvSpPr>
          <p:cNvPr id="38920" name="TextBox 43      (向天歌演示原创作品：www.TopPPT.cn)"/>
          <p:cNvSpPr txBox="1">
            <a:spLocks noChangeArrowheads="1"/>
          </p:cNvSpPr>
          <p:nvPr/>
        </p:nvSpPr>
        <p:spPr bwMode="auto">
          <a:xfrm>
            <a:off x="8136255" y="2212975"/>
            <a:ext cx="3191510"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indent="-228600" algn="l" eaLnBrk="1" latinLnBrk="0" hangingPunct="1">
              <a:spcBef>
                <a:spcPts val="0"/>
              </a:spcBef>
              <a:buClrTx/>
              <a:buSzTx/>
              <a:buFont typeface="Wingdings" panose="05000000000000000000" charset="0"/>
              <a:buChar char="u"/>
              <a:extLst>
                <a:ext uri="{35155182-B16C-46BC-9424-99874614C6A1}">
                  <wpsdc:indentchars xmlns:wpsdc="http://www.wps.cn/officeDocument/2017/drawingmlCustomData" val="-100" checksum="2375606082"/>
                </a:ext>
              </a:extLst>
            </a:pPr>
            <a:r>
              <a:rPr lang="zh-CN" altLang="en-US" sz="1800" dirty="0" smtClean="0">
                <a:solidFill>
                  <a:schemeClr val="bg1"/>
                </a:solidFill>
                <a:latin typeface="微软雅黑" panose="020B0503020204020204" pitchFamily="34" charset="-122"/>
                <a:sym typeface="+mn-ea"/>
              </a:rPr>
              <a:t>点击【更多】➤【学习记录】，可以查看您的课程章节任务点完成进度、签到率、讨论情况、访问数以及作业、课堂积分情况。</a:t>
            </a:r>
            <a:endParaRPr lang="zh-CN" altLang="en-US" sz="1800" dirty="0" smtClean="0">
              <a:solidFill>
                <a:schemeClr val="bg1"/>
              </a:solidFill>
              <a:latin typeface="微软雅黑" panose="020B0503020204020204" pitchFamily="34" charset="-122"/>
              <a:sym typeface="+mn-ea"/>
            </a:endParaRPr>
          </a:p>
          <a:p>
            <a:pPr indent="-228600" algn="l" eaLnBrk="1" latinLnBrk="0" hangingPunct="1">
              <a:spcBef>
                <a:spcPts val="0"/>
              </a:spcBef>
              <a:buClrTx/>
              <a:buSzTx/>
              <a:buFont typeface="Wingdings" panose="05000000000000000000" charset="0"/>
              <a:buChar char="u"/>
              <a:extLst>
                <a:ext uri="{35155182-B16C-46BC-9424-99874614C6A1}">
                  <wpsdc:indentchars xmlns:wpsdc="http://www.wps.cn/officeDocument/2017/drawingmlCustomData" val="-100" checksum="2375606082"/>
                </a:ext>
              </a:extLst>
            </a:pPr>
            <a:r>
              <a:rPr lang="zh-CN" altLang="en-US" sz="1800" dirty="0" smtClean="0">
                <a:solidFill>
                  <a:schemeClr val="bg1"/>
                </a:solidFill>
                <a:latin typeface="微软雅黑" panose="020B0503020204020204" pitchFamily="34" charset="-122"/>
                <a:sym typeface="+mn-ea"/>
              </a:rPr>
              <a:t>如果您学校针对考试有要求，需要达到一定条件才可参加考试，请注意查看您的【章节任务点完成进度】，建议您多完成。</a:t>
            </a:r>
            <a:endParaRPr lang="zh-CN" altLang="en-US" sz="1800" dirty="0" smtClean="0">
              <a:solidFill>
                <a:schemeClr val="bg1"/>
              </a:solidFill>
              <a:latin typeface="微软雅黑" panose="020B0503020204020204" pitchFamily="34" charset="-122"/>
              <a:sym typeface="+mn-ea"/>
            </a:endParaRPr>
          </a:p>
        </p:txBody>
      </p:sp>
      <p:pic>
        <p:nvPicPr>
          <p:cNvPr id="5" name="图片 4"/>
          <p:cNvPicPr>
            <a:picLocks noChangeAspect="1"/>
          </p:cNvPicPr>
          <p:nvPr/>
        </p:nvPicPr>
        <p:blipFill>
          <a:blip r:embed="rId1"/>
          <a:stretch>
            <a:fillRect/>
          </a:stretch>
        </p:blipFill>
        <p:spPr>
          <a:xfrm>
            <a:off x="740410" y="1064895"/>
            <a:ext cx="3141345" cy="5553710"/>
          </a:xfrm>
          <a:prstGeom prst="rect">
            <a:avLst/>
          </a:prstGeom>
        </p:spPr>
      </p:pic>
      <p:pic>
        <p:nvPicPr>
          <p:cNvPr id="7" name="图片 6"/>
          <p:cNvPicPr>
            <a:picLocks noChangeAspect="1"/>
          </p:cNvPicPr>
          <p:nvPr/>
        </p:nvPicPr>
        <p:blipFill>
          <a:blip r:embed="rId2"/>
          <a:stretch>
            <a:fillRect/>
          </a:stretch>
        </p:blipFill>
        <p:spPr>
          <a:xfrm>
            <a:off x="4387850" y="1064895"/>
            <a:ext cx="3077845" cy="5554345"/>
          </a:xfrm>
          <a:prstGeom prst="rect">
            <a:avLst/>
          </a:prstGeom>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sp>
        <p:nvSpPr>
          <p:cNvPr id="6" name="矩形 5"/>
          <p:cNvSpPr/>
          <p:nvPr/>
        </p:nvSpPr>
        <p:spPr>
          <a:xfrm>
            <a:off x="551180" y="2180590"/>
            <a:ext cx="180149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817880"/>
            <a:ext cx="3373755" cy="57797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5625" y="949960"/>
            <a:ext cx="327596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点击【章节】进入课程的学习页面，您会看到任务点情况。</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最上方有显示您的【待完成任务数】。每个章节前面的数字代表您有几个任务点未完成，橙色代表任务点未完成，绿色代表完成。</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点击您要学习的课程章节进入，可以看到对应的任务点，一个章节的任务点一般包含【视频】和【章节测验】两项。您可以查看一下，两项均需要显示【任务点已完成】，橘色圆点变成绿色即为该集任务完成，可点击左上角返回【</a:t>
            </a:r>
            <a:r>
              <a:rPr lang="en-US" altLang="zh-CN" sz="1800" dirty="0">
                <a:solidFill>
                  <a:schemeClr val="bg1"/>
                </a:solidFill>
                <a:latin typeface="微软雅黑" panose="020B0503020204020204" pitchFamily="34" charset="-122"/>
                <a:ea typeface="微软雅黑" panose="020B0503020204020204" pitchFamily="34" charset="-122"/>
                <a:sym typeface="+mn-ea"/>
              </a:rPr>
              <a:t>&lt;</a:t>
            </a:r>
            <a:r>
              <a:rPr lang="zh-CN" altLang="en-US" sz="1800" dirty="0">
                <a:solidFill>
                  <a:schemeClr val="bg1"/>
                </a:solidFill>
                <a:latin typeface="微软雅黑" panose="020B0503020204020204" pitchFamily="34" charset="-122"/>
                <a:ea typeface="微软雅黑" panose="020B0503020204020204" pitchFamily="34" charset="-122"/>
                <a:sym typeface="+mn-ea"/>
              </a:rPr>
              <a:t>】查看此章节目录前的橘色圆点是否变为绿色。</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865505" y="3072130"/>
            <a:ext cx="43878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1"/>
          <a:stretch>
            <a:fillRect/>
          </a:stretch>
        </p:blipFill>
        <p:spPr>
          <a:xfrm>
            <a:off x="479425" y="896620"/>
            <a:ext cx="3147060" cy="5621655"/>
          </a:xfrm>
          <a:prstGeom prst="rect">
            <a:avLst/>
          </a:prstGeom>
        </p:spPr>
      </p:pic>
      <p:pic>
        <p:nvPicPr>
          <p:cNvPr id="3" name="图片 2"/>
          <p:cNvPicPr>
            <a:picLocks noChangeAspect="1"/>
          </p:cNvPicPr>
          <p:nvPr/>
        </p:nvPicPr>
        <p:blipFill>
          <a:blip r:embed="rId2"/>
          <a:stretch>
            <a:fillRect/>
          </a:stretch>
        </p:blipFill>
        <p:spPr>
          <a:xfrm>
            <a:off x="4271010" y="866775"/>
            <a:ext cx="3177540" cy="5652135"/>
          </a:xfrm>
          <a:prstGeom prst="rect">
            <a:avLst/>
          </a:prstGeom>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471805" y="5847715"/>
            <a:ext cx="11186795" cy="8001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644525" y="5919470"/>
            <a:ext cx="10927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点击视频中间的播放按钮，进入全屏页面观看视频，如果您视频无法加载，请您点击视频右下角【标清】，点击【公网1】/【公网2】/【本校】进行线路切换，查看问题是否已解决。</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p:txBody>
      </p:sp>
      <p:pic>
        <p:nvPicPr>
          <p:cNvPr id="3" name="图片 2" descr="14A995F4ADE09F41E5BB5CD268B75D28"/>
          <p:cNvPicPr>
            <a:picLocks noChangeAspect="1"/>
          </p:cNvPicPr>
          <p:nvPr/>
        </p:nvPicPr>
        <p:blipFill>
          <a:blip r:embed="rId1"/>
          <a:stretch>
            <a:fillRect/>
          </a:stretch>
        </p:blipFill>
        <p:spPr>
          <a:xfrm>
            <a:off x="4424680" y="899160"/>
            <a:ext cx="7233920" cy="4061460"/>
          </a:xfrm>
          <a:prstGeom prst="rect">
            <a:avLst/>
          </a:prstGeom>
        </p:spPr>
      </p:pic>
      <p:pic>
        <p:nvPicPr>
          <p:cNvPr id="7" name="图片 6"/>
          <p:cNvPicPr>
            <a:picLocks noChangeAspect="1"/>
          </p:cNvPicPr>
          <p:nvPr/>
        </p:nvPicPr>
        <p:blipFill>
          <a:blip r:embed="rId2"/>
          <a:stretch>
            <a:fillRect/>
          </a:stretch>
        </p:blipFill>
        <p:spPr>
          <a:xfrm>
            <a:off x="472440" y="1202055"/>
            <a:ext cx="3409950" cy="2209800"/>
          </a:xfrm>
          <a:prstGeom prst="rect">
            <a:avLst/>
          </a:prstGeom>
        </p:spPr>
      </p:pic>
      <p:sp>
        <p:nvSpPr>
          <p:cNvPr id="9" name="矩形 8"/>
          <p:cNvSpPr/>
          <p:nvPr/>
        </p:nvSpPr>
        <p:spPr>
          <a:xfrm>
            <a:off x="1473835" y="1935480"/>
            <a:ext cx="1264920" cy="9544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1" name="图片 10" descr="FBD03D31D1D0ABD8F688DFF8ED351FBB"/>
          <p:cNvPicPr>
            <a:picLocks noChangeAspect="1"/>
          </p:cNvPicPr>
          <p:nvPr/>
        </p:nvPicPr>
        <p:blipFill>
          <a:blip r:embed="rId3"/>
          <a:stretch>
            <a:fillRect/>
          </a:stretch>
        </p:blipFill>
        <p:spPr>
          <a:xfrm>
            <a:off x="2882265" y="2463800"/>
            <a:ext cx="5753100" cy="3236595"/>
          </a:xfrm>
          <a:prstGeom prst="rect">
            <a:avLst/>
          </a:prstGeom>
        </p:spPr>
      </p:pic>
      <p:sp>
        <p:nvSpPr>
          <p:cNvPr id="12" name="矩形 11"/>
          <p:cNvSpPr/>
          <p:nvPr/>
        </p:nvSpPr>
        <p:spPr>
          <a:xfrm>
            <a:off x="8054975" y="5319395"/>
            <a:ext cx="54737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8778875" y="1939290"/>
            <a:ext cx="2007235" cy="8782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7656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descr="DF45C275824E8900603C10A25C511016"/>
          <p:cNvPicPr>
            <a:picLocks noChangeAspect="1"/>
          </p:cNvPicPr>
          <p:nvPr/>
        </p:nvPicPr>
        <p:blipFill>
          <a:blip r:embed="rId1"/>
          <a:stretch>
            <a:fillRect/>
          </a:stretch>
        </p:blipFill>
        <p:spPr>
          <a:xfrm>
            <a:off x="831215" y="1739900"/>
            <a:ext cx="6713220" cy="37769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24293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视频中的题目不占成绩，若您答对就可以继续观看视频，若答错将重新作答，若题目有误，请截图并及时联系客服反馈，您反馈的错题我们会反馈给老师修改，祝您学习愉快！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67740" y="2172970"/>
            <a:ext cx="3372485" cy="1463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2F71617D5F93ACACFB509E2B6DEB2EE7"/>
          <p:cNvPicPr>
            <a:picLocks noChangeAspect="1"/>
          </p:cNvPicPr>
          <p:nvPr/>
        </p:nvPicPr>
        <p:blipFill>
          <a:blip r:embed="rId1"/>
          <a:stretch>
            <a:fillRect/>
          </a:stretch>
        </p:blipFill>
        <p:spPr>
          <a:xfrm>
            <a:off x="704850" y="817880"/>
            <a:ext cx="3346450" cy="576326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完成测验</a:t>
            </a:r>
            <a:endParaRPr lang="zh-CN" altLang="en-US" sz="2800" b="1" dirty="0">
              <a:latin typeface="微软雅黑" panose="020B0503020204020204" pitchFamily="34" charset="-122"/>
            </a:endParaRPr>
          </a:p>
        </p:txBody>
      </p:sp>
      <p:sp>
        <p:nvSpPr>
          <p:cNvPr id="6" name="矩形 5"/>
          <p:cNvSpPr/>
          <p:nvPr/>
        </p:nvSpPr>
        <p:spPr>
          <a:xfrm>
            <a:off x="2618105" y="1624965"/>
            <a:ext cx="1134110"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点击【章节测验】进入答题。</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章节测验提交不成功的话，建议换个网络重新尝试提交。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提交后请等待提交成功，任务点变绿再退出。</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descr="88CF1E04E1517609569E79DBE6A81FA9"/>
          <p:cNvPicPr>
            <a:picLocks noChangeAspect="1"/>
          </p:cNvPicPr>
          <p:nvPr/>
        </p:nvPicPr>
        <p:blipFill>
          <a:blip r:embed="rId2"/>
          <a:stretch>
            <a:fillRect/>
          </a:stretch>
        </p:blipFill>
        <p:spPr>
          <a:xfrm>
            <a:off x="4370070" y="817880"/>
            <a:ext cx="3356610" cy="5763895"/>
          </a:xfrm>
          <a:prstGeom prst="rect">
            <a:avLst/>
          </a:prstGeom>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阅读</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如果课程有【阅读】章节，一般在课程的最后一个章节。</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阅读时长需要次日更新。如果今天是课程最后一天学习时间，今天阅读，明天阅读时长正常更新，任务点在时长更新以后变绿，进度完成。</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en-US" altLang="zh-CN" sz="1800" dirty="0">
                <a:solidFill>
                  <a:schemeClr val="bg1"/>
                </a:solidFill>
                <a:latin typeface="微软雅黑" panose="020B0503020204020204" pitchFamily="34" charset="-122"/>
                <a:ea typeface="微软雅黑" panose="020B0503020204020204" pitchFamily="34" charset="-122"/>
              </a:rPr>
              <a:t>APP</a:t>
            </a:r>
            <a:r>
              <a:rPr lang="zh-CN" altLang="en-US" sz="1800" dirty="0">
                <a:solidFill>
                  <a:schemeClr val="bg1"/>
                </a:solidFill>
                <a:latin typeface="微软雅黑" panose="020B0503020204020204" pitchFamily="34" charset="-122"/>
                <a:ea typeface="微软雅黑" panose="020B0503020204020204" pitchFamily="34" charset="-122"/>
              </a:rPr>
              <a:t>阅读需要您点击【我】</a:t>
            </a:r>
            <a:r>
              <a:rPr lang="zh-CN" altLang="en-US" sz="1800" dirty="0">
                <a:solidFill>
                  <a:schemeClr val="bg1"/>
                </a:solidFill>
                <a:latin typeface="微软雅黑" panose="020B0503020204020204" pitchFamily="34" charset="-122"/>
                <a:ea typeface="微软雅黑" panose="020B0503020204020204" pitchFamily="34" charset="-122"/>
                <a:sym typeface="+mn-ea"/>
              </a:rPr>
              <a:t>➤【课程】，进入对应的课程，找到课程【阅读】章节，点击进入阅读章节里的专题才可以计入时长，从【常用】和【最近使用】里直接打开课程进入的阅读不计入课程阅读时长。</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681355" y="858520"/>
            <a:ext cx="3113405" cy="5588000"/>
          </a:xfrm>
          <a:prstGeom prst="rect">
            <a:avLst/>
          </a:prstGeom>
        </p:spPr>
      </p:pic>
      <p:pic>
        <p:nvPicPr>
          <p:cNvPr id="3" name="图片 2"/>
          <p:cNvPicPr>
            <a:picLocks noChangeAspect="1"/>
          </p:cNvPicPr>
          <p:nvPr/>
        </p:nvPicPr>
        <p:blipFill>
          <a:blip r:embed="rId2"/>
          <a:stretch>
            <a:fillRect/>
          </a:stretch>
        </p:blipFill>
        <p:spPr>
          <a:xfrm>
            <a:off x="4168140" y="859790"/>
            <a:ext cx="3166110" cy="5630545"/>
          </a:xfrm>
          <a:prstGeom prst="rect">
            <a:avLst/>
          </a:prstGeom>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2" name="文本框 1"/>
          <p:cNvSpPr txBox="1"/>
          <p:nvPr/>
        </p:nvSpPr>
        <p:spPr>
          <a:xfrm>
            <a:off x="1261745" y="1483360"/>
            <a:ext cx="7780020" cy="706755"/>
          </a:xfrm>
          <a:prstGeom prst="rect">
            <a:avLst/>
          </a:prstGeom>
          <a:noFill/>
        </p:spPr>
        <p:txBody>
          <a:bodyPr wrap="square" rtlCol="0">
            <a:spAutoFit/>
          </a:bodyPr>
          <a:p>
            <a:r>
              <a:rPr lang="zh-CN" altLang="zh-CN" sz="4000"/>
              <a:t>超星尔雅课程学习有两种方式：</a:t>
            </a:r>
            <a:endParaRPr lang="zh-CN" altLang="zh-CN" sz="4000"/>
          </a:p>
        </p:txBody>
      </p:sp>
      <p:sp>
        <p:nvSpPr>
          <p:cNvPr id="17" name="Rectangle 16      (向天歌演示原创作品：www.TopPPT.cn)"/>
          <p:cNvSpPr/>
          <p:nvPr/>
        </p:nvSpPr>
        <p:spPr>
          <a:xfrm>
            <a:off x="2717800" y="2835910"/>
            <a:ext cx="773049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 name="Rectangle 10      (向天歌演示原创作品：www.TopPPT.cn)"/>
          <p:cNvSpPr/>
          <p:nvPr/>
        </p:nvSpPr>
        <p:spPr>
          <a:xfrm>
            <a:off x="2687955" y="4137660"/>
            <a:ext cx="7760335"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285427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Rectangle 18      (向天歌演示原创作品：www.TopPPT.cn)"/>
          <p:cNvSpPr/>
          <p:nvPr/>
        </p:nvSpPr>
        <p:spPr>
          <a:xfrm>
            <a:off x="1817950" y="4137560"/>
            <a:ext cx="869950" cy="809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smtClean="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3432175" y="2997200"/>
            <a:ext cx="758063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mn-ea"/>
              </a:rPr>
              <a:t>移动端（手机、平板）学习：下载</a:t>
            </a:r>
            <a:r>
              <a:rPr lang="en-US" altLang="zh-CN" sz="2400" b="1" dirty="0">
                <a:solidFill>
                  <a:schemeClr val="bg1"/>
                </a:solidFill>
                <a:latin typeface="微软雅黑" panose="020B0503020204020204" pitchFamily="34" charset="-122"/>
                <a:ea typeface="微软雅黑" panose="020B0503020204020204" pitchFamily="34" charset="-122"/>
                <a:sym typeface="+mn-ea"/>
              </a:rPr>
              <a:t>“</a:t>
            </a:r>
            <a:r>
              <a:rPr lang="zh-CN" altLang="en-US" sz="2400" b="1" dirty="0">
                <a:solidFill>
                  <a:schemeClr val="bg1"/>
                </a:solidFill>
                <a:latin typeface="微软雅黑" panose="020B0503020204020204" pitchFamily="34" charset="-122"/>
                <a:ea typeface="微软雅黑" panose="020B0503020204020204" pitchFamily="34" charset="-122"/>
                <a:sym typeface="+mn-ea"/>
              </a:rPr>
              <a:t>学习通</a:t>
            </a:r>
            <a:r>
              <a:rPr lang="en-US" altLang="zh-CN" sz="2400" b="1" dirty="0">
                <a:solidFill>
                  <a:schemeClr val="bg1"/>
                </a:solidFill>
                <a:latin typeface="微软雅黑" panose="020B0503020204020204" pitchFamily="34" charset="-122"/>
                <a:ea typeface="微软雅黑" panose="020B0503020204020204" pitchFamily="34" charset="-122"/>
                <a:sym typeface="+mn-ea"/>
              </a:rPr>
              <a:t>”APP</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140" name="TextBox 45      (向天歌演示原创作品：www.TopPPT.cn)"/>
          <p:cNvSpPr txBox="1">
            <a:spLocks noChangeArrowheads="1"/>
          </p:cNvSpPr>
          <p:nvPr/>
        </p:nvSpPr>
        <p:spPr bwMode="auto">
          <a:xfrm>
            <a:off x="3431540" y="4309110"/>
            <a:ext cx="5494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电脑端：网页学习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9874885" y="807085"/>
            <a:ext cx="2374900" cy="56305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9874250" y="877570"/>
            <a:ext cx="2332990"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如果课程考试占考核权重，您可以点击【任务】</a:t>
            </a:r>
            <a:r>
              <a:rPr lang="zh-CN" altLang="en-US" sz="1800" dirty="0">
                <a:solidFill>
                  <a:schemeClr val="bg1"/>
                </a:solidFill>
                <a:latin typeface="微软雅黑" panose="020B0503020204020204" pitchFamily="34" charset="-122"/>
                <a:ea typeface="微软雅黑" panose="020B0503020204020204" pitchFamily="34" charset="-122"/>
                <a:sym typeface="+mn-ea"/>
              </a:rPr>
              <a:t>➤</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【作业</a:t>
            </a:r>
            <a:r>
              <a:rPr lang="en-US" altLang="zh-CN" sz="1800" dirty="0" smtClean="0">
                <a:solidFill>
                  <a:schemeClr val="bg1"/>
                </a:solidFill>
                <a:latin typeface="微软雅黑" panose="020B0503020204020204" pitchFamily="34" charset="-122"/>
                <a:ea typeface="微软雅黑" panose="020B0503020204020204" pitchFamily="34" charset="-122"/>
                <a:sym typeface="+mn-ea"/>
              </a:rPr>
              <a:t>/</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考试】</a:t>
            </a:r>
            <a:r>
              <a:rPr lang="zh-CN" altLang="en-US" sz="1800" dirty="0">
                <a:solidFill>
                  <a:schemeClr val="bg1"/>
                </a:solidFill>
                <a:latin typeface="微软雅黑" panose="020B0503020204020204" pitchFamily="34" charset="-122"/>
                <a:ea typeface="微软雅黑" panose="020B0503020204020204" pitchFamily="34" charset="-122"/>
                <a:sym typeface="+mn-ea"/>
              </a:rPr>
              <a:t>➤【考试】查看</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如果老师发布了考试，【考试】下会显示您的考试状态和考试剩余时间。在【更多】</a:t>
            </a:r>
            <a:r>
              <a:rPr lang="zh-CN" altLang="en-US" sz="1800" dirty="0">
                <a:solidFill>
                  <a:schemeClr val="bg1"/>
                </a:solidFill>
                <a:latin typeface="微软雅黑" panose="020B0503020204020204" pitchFamily="34" charset="-122"/>
                <a:ea typeface="微软雅黑" panose="020B0503020204020204" pitchFamily="34" charset="-122"/>
                <a:sym typeface="+mn-ea"/>
              </a:rPr>
              <a:t>➤【考试安排】可查看具体考试时间</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如还未发布考试，【考试】列表为空，请耐心等待，并及时查看学校相关通知或定期查看平台考试状态的变化，在规定时间内参加考试。</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08305" y="806450"/>
            <a:ext cx="3190240" cy="5630545"/>
          </a:xfrm>
          <a:prstGeom prst="rect">
            <a:avLst/>
          </a:prstGeom>
        </p:spPr>
      </p:pic>
      <p:pic>
        <p:nvPicPr>
          <p:cNvPr id="10" name="图片 9"/>
          <p:cNvPicPr>
            <a:picLocks noChangeAspect="1"/>
          </p:cNvPicPr>
          <p:nvPr/>
        </p:nvPicPr>
        <p:blipFill>
          <a:blip r:embed="rId2"/>
          <a:stretch>
            <a:fillRect/>
          </a:stretch>
        </p:blipFill>
        <p:spPr>
          <a:xfrm>
            <a:off x="3598545" y="807085"/>
            <a:ext cx="3099435" cy="5629910"/>
          </a:xfrm>
          <a:prstGeom prst="rect">
            <a:avLst/>
          </a:prstGeom>
        </p:spPr>
      </p:pic>
      <p:pic>
        <p:nvPicPr>
          <p:cNvPr id="8" name="图片 7" descr="4596A2518C5E5C404CE767C9D6243AE2"/>
          <p:cNvPicPr>
            <a:picLocks noChangeAspect="1"/>
          </p:cNvPicPr>
          <p:nvPr/>
        </p:nvPicPr>
        <p:blipFill>
          <a:blip r:embed="rId3"/>
          <a:stretch>
            <a:fillRect/>
          </a:stretch>
        </p:blipFill>
        <p:spPr>
          <a:xfrm>
            <a:off x="6744335" y="807085"/>
            <a:ext cx="3088005" cy="5629910"/>
          </a:xfrm>
          <a:prstGeom prst="rect">
            <a:avLst/>
          </a:prstGeom>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8" name="图片 7" descr="1BA7FA342BF781324FB041586AEB3F39"/>
          <p:cNvPicPr>
            <a:picLocks noChangeAspect="1"/>
          </p:cNvPicPr>
          <p:nvPr/>
        </p:nvPicPr>
        <p:blipFill>
          <a:blip r:embed="rId1"/>
          <a:stretch>
            <a:fillRect/>
          </a:stretch>
        </p:blipFill>
        <p:spPr>
          <a:xfrm>
            <a:off x="4272915" y="807085"/>
            <a:ext cx="3418205" cy="59061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272915" y="1815465"/>
            <a:ext cx="34182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3" name="图片 2" descr="8C02E3D8C45DA2876C3615A61EF3F858"/>
          <p:cNvPicPr>
            <a:picLocks noChangeAspect="1"/>
          </p:cNvPicPr>
          <p:nvPr/>
        </p:nvPicPr>
        <p:blipFill>
          <a:blip r:embed="rId2"/>
          <a:stretch>
            <a:fillRect/>
          </a:stretch>
        </p:blipFill>
        <p:spPr>
          <a:xfrm>
            <a:off x="537210" y="807085"/>
            <a:ext cx="3460750" cy="5906135"/>
          </a:xfrm>
          <a:prstGeom prst="rect">
            <a:avLst/>
          </a:prstGeom>
        </p:spPr>
      </p:pic>
      <p:sp>
        <p:nvSpPr>
          <p:cNvPr id="32" name="Rectangle 31      (向天歌演示原创作品：www.TopPPT.cn)"/>
          <p:cNvSpPr/>
          <p:nvPr/>
        </p:nvSpPr>
        <p:spPr>
          <a:xfrm>
            <a:off x="8061960" y="768350"/>
            <a:ext cx="3606165" cy="59448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8800" y="805815"/>
            <a:ext cx="3415030"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如果课程考试时间已到，点击【任务】</a:t>
            </a:r>
            <a:r>
              <a:rPr lang="zh-CN" altLang="en-US" sz="1800" dirty="0">
                <a:solidFill>
                  <a:schemeClr val="bg1"/>
                </a:solidFill>
                <a:latin typeface="微软雅黑" panose="020B0503020204020204" pitchFamily="34" charset="-122"/>
                <a:ea typeface="微软雅黑" panose="020B0503020204020204" pitchFamily="34" charset="-122"/>
                <a:sym typeface="+mn-ea"/>
              </a:rPr>
              <a:t>➤【考试】，查看考试大致说明，点击【开始考试】进入答题页面</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如果出现提示【须完成任务点</a:t>
            </a:r>
            <a:r>
              <a:rPr lang="en-US" altLang="zh-CN" sz="1800" dirty="0" smtClean="0">
                <a:solidFill>
                  <a:schemeClr val="bg1"/>
                </a:solidFill>
                <a:latin typeface="微软雅黑" panose="020B0503020204020204" pitchFamily="34" charset="-122"/>
                <a:ea typeface="微软雅黑" panose="020B0503020204020204" pitchFamily="34" charset="-122"/>
                <a:sym typeface="+mn-ea"/>
              </a:rPr>
              <a:t>80%</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方可参加该考试，请继续学习完成规定任务点再来吧！】说明您课程完成的进度不够，目前无法参加考试。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如果课程还在学习时间，请尽快学习完成规定任务点再进行考试。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如果您课程已经结课，学习不再记录，而您完成的任务没有达到要求，则无法参加考试。我们不保证学校将来是否会延长课程时间等操作，建议您多关注学校教务网站通知或者多登录查看关注平台的变化！</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37210" y="1685925"/>
            <a:ext cx="3460115" cy="6997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992880" y="2479675"/>
            <a:ext cx="2504440" cy="8401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279900" y="2635885"/>
            <a:ext cx="21062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电脑</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spd="slow">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a:solidFill>
            <a:srgbClr val="21A3D0"/>
          </a:solidFill>
        </p:spPr>
        <p:style>
          <a:lnRef idx="2">
            <a:schemeClr val="lt1"/>
          </a:lnRef>
          <a:fillRef idx="1">
            <a:schemeClr val="accent1"/>
          </a:fillRef>
          <a:effectRef idx="1">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a:solidFill>
                  <a:prstClr val="white"/>
                </a:solidFill>
                <a:latin typeface="宋体" panose="02010600030101010101" pitchFamily="2" charset="-122"/>
                <a:ea typeface="宋体" panose="02010600030101010101" pitchFamily="2" charset="-122"/>
              </a:rPr>
              <a:t>电脑</a:t>
            </a:r>
            <a:r>
              <a:rPr lang="zh-CN" altLang="en-US" sz="6600" dirty="0" smtClean="0">
                <a:solidFill>
                  <a:prstClr val="white"/>
                </a:solidFill>
                <a:latin typeface="宋体" panose="02010600030101010101" pitchFamily="2" charset="-122"/>
                <a:ea typeface="宋体" panose="02010600030101010101" pitchFamily="2" charset="-122"/>
              </a:rPr>
              <a:t>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492115"/>
            <a:ext cx="11008360" cy="1154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7176" name="TextBox 43      (向天歌演示原创作品：www.TopPPT.cn)"/>
          <p:cNvSpPr txBox="1">
            <a:spLocks noChangeArrowheads="1"/>
          </p:cNvSpPr>
          <p:nvPr/>
        </p:nvSpPr>
        <p:spPr bwMode="auto">
          <a:xfrm>
            <a:off x="801370" y="5732780"/>
            <a:ext cx="1067371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打开浏览器，在网址栏中输入：</a:t>
            </a:r>
            <a:r>
              <a:rPr lang="zh-CN" altLang="en-US" b="1" dirty="0" smtClean="0">
                <a:solidFill>
                  <a:schemeClr val="bg1"/>
                </a:solidFill>
                <a:highlight>
                  <a:srgbClr val="FF0000"/>
                </a:highlight>
                <a:latin typeface="微软雅黑" panose="020B0503020204020204" pitchFamily="34" charset="-122"/>
                <a:ea typeface="微软雅黑" panose="020B0503020204020204" pitchFamily="34" charset="-122"/>
              </a:rPr>
              <a:t>jlau.fanya.chaoxing.com</a:t>
            </a:r>
            <a:r>
              <a:rPr lang="en-US" altLang="zh-CN"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chemeClr val="bg1"/>
                </a:solidFill>
                <a:latin typeface="微软雅黑" panose="020B0503020204020204" pitchFamily="34" charset="-122"/>
                <a:ea typeface="微软雅黑" panose="020B0503020204020204" pitchFamily="34" charset="-122"/>
              </a:rPr>
              <a:t>推荐使用谷歌、火狐或搜狗浏览器。 （</a:t>
            </a:r>
            <a:r>
              <a:rPr lang="zh-CN" altLang="en-US" dirty="0">
                <a:solidFill>
                  <a:schemeClr val="bg1"/>
                </a:solidFill>
                <a:latin typeface="微软雅黑" panose="020B0503020204020204" pitchFamily="34" charset="-122"/>
                <a:ea typeface="微软雅黑" panose="020B0503020204020204" pitchFamily="34" charset="-122"/>
              </a:rPr>
              <a:t>提示：一定要记住</a:t>
            </a:r>
            <a:r>
              <a:rPr lang="zh-CN" altLang="en-US" dirty="0" smtClean="0">
                <a:solidFill>
                  <a:schemeClr val="bg1"/>
                </a:solidFill>
                <a:latin typeface="微软雅黑" panose="020B0503020204020204" pitchFamily="34" charset="-122"/>
                <a:ea typeface="微软雅黑" panose="020B0503020204020204" pitchFamily="34" charset="-122"/>
              </a:rPr>
              <a:t>网址哦</a:t>
            </a:r>
            <a:r>
              <a:rPr lang="zh-CN" altLang="en-US" dirty="0">
                <a:solidFill>
                  <a:schemeClr val="bg1"/>
                </a:solidFill>
                <a:latin typeface="微软雅黑" panose="020B0503020204020204" pitchFamily="34" charset="-122"/>
                <a:ea typeface="微软雅黑" panose="020B0503020204020204" pitchFamily="34" charset="-122"/>
              </a:rPr>
              <a:t>！以后每次登录都会用到它。</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custDataLst>
              <p:tags r:id="rId1"/>
            </p:custDataLst>
          </p:nvPr>
        </p:nvPicPr>
        <p:blipFill>
          <a:blip r:embed="rId2"/>
          <a:stretch>
            <a:fillRect/>
          </a:stretch>
        </p:blipFill>
        <p:spPr>
          <a:xfrm>
            <a:off x="1416050" y="688975"/>
            <a:ext cx="8749030" cy="4451350"/>
          </a:xfrm>
          <a:prstGeom prst="rect">
            <a:avLst/>
          </a:prstGeom>
        </p:spPr>
      </p:pic>
      <p:sp>
        <p:nvSpPr>
          <p:cNvPr id="4" name="矩形标注 3"/>
          <p:cNvSpPr/>
          <p:nvPr/>
        </p:nvSpPr>
        <p:spPr>
          <a:xfrm>
            <a:off x="7176135" y="548640"/>
            <a:ext cx="2987040" cy="433070"/>
          </a:xfrm>
          <a:prstGeom prst="wedgeRectCallout">
            <a:avLst>
              <a:gd name="adj1" fmla="val -202402"/>
              <a:gd name="adj2" fmla="val 43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在网址栏直接输入网址</a:t>
            </a:r>
            <a:endParaRPr lang="zh-CN" altLang="en-US" b="1" noProof="1">
              <a:solidFill>
                <a:srgbClr val="FF0000"/>
              </a:solidFill>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82980" y="5575935"/>
            <a:ext cx="10366375" cy="9944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1098550" y="5576570"/>
            <a:ext cx="999553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第一行：输入绑定的手机号码</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第二行：输入密码</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注：如未绑定手机号，请点击</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手机验证码登录</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一键注册绑定学号即可</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custDataLst>
              <p:tags r:id="rId1"/>
            </p:custDataLst>
          </p:nvPr>
        </p:nvPicPr>
        <p:blipFill>
          <a:blip r:embed="rId2"/>
          <a:stretch>
            <a:fillRect/>
          </a:stretch>
        </p:blipFill>
        <p:spPr>
          <a:xfrm>
            <a:off x="2045335" y="692150"/>
            <a:ext cx="7325995" cy="4741545"/>
          </a:xfrm>
          <a:prstGeom prst="rect">
            <a:avLst/>
          </a:prstGeom>
        </p:spPr>
      </p:pic>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420360"/>
            <a:ext cx="11135995" cy="12973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进入学习空间查看课程</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752475" y="5492115"/>
            <a:ext cx="1073785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课程时间由学校统一设置，课程学习时间一般在课程图片的下方有课程时间的显示</a:t>
            </a:r>
            <a:r>
              <a:rPr lang="zh-CN" altLang="en-US" dirty="0">
                <a:solidFill>
                  <a:schemeClr val="bg1"/>
                </a:solidFill>
                <a:latin typeface="微软雅黑" panose="020B0503020204020204" pitchFamily="34" charset="-122"/>
                <a:ea typeface="微软雅黑" panose="020B0503020204020204" pitchFamily="34" charset="-122"/>
                <a:sym typeface="+mn-ea"/>
              </a:rPr>
              <a:t>（如果没有说明的，请查看学校通知） </a:t>
            </a:r>
            <a:r>
              <a:rPr lang="zh-CN" altLang="en-US" dirty="0">
                <a:solidFill>
                  <a:schemeClr val="bg1"/>
                </a:solidFill>
                <a:latin typeface="微软雅黑" panose="020B0503020204020204" pitchFamily="34" charset="-122"/>
                <a:ea typeface="微软雅黑" panose="020B0503020204020204" pitchFamily="34" charset="-122"/>
              </a:rPr>
              <a:t>。您登录就可以看到，如果课程结束，就是复习模式，是不能再继续学习的。</a:t>
            </a:r>
            <a:r>
              <a:rPr lang="zh-CN" altLang="en-US" dirty="0" smtClean="0">
                <a:solidFill>
                  <a:schemeClr val="bg1"/>
                </a:solidFill>
                <a:latin typeface="微软雅黑" panose="020B0503020204020204" pitchFamily="34" charset="-122"/>
                <a:ea typeface="微软雅黑" panose="020B0503020204020204" pitchFamily="34" charset="-122"/>
                <a:sym typeface="+mn-ea"/>
              </a:rPr>
              <a:t>请您务必在规定时间内完成学习任务。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843915" y="1151890"/>
            <a:ext cx="5514975" cy="4048125"/>
          </a:xfrm>
          <a:prstGeom prst="rect">
            <a:avLst/>
          </a:prstGeom>
        </p:spPr>
      </p:pic>
      <p:sp>
        <p:nvSpPr>
          <p:cNvPr id="5" name="矩形 4"/>
          <p:cNvSpPr/>
          <p:nvPr/>
        </p:nvSpPr>
        <p:spPr>
          <a:xfrm>
            <a:off x="3646805" y="4479925"/>
            <a:ext cx="2512060" cy="2635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6546850" y="2162175"/>
            <a:ext cx="4617085" cy="29330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6703695" y="2233930"/>
            <a:ext cx="4331335" cy="2861310"/>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rPr>
              <a:t>课程时间和考试时间是没有关系的。</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2" name="图片 1"/>
          <p:cNvPicPr>
            <a:picLocks noChangeAspect="1"/>
          </p:cNvPicPr>
          <p:nvPr/>
        </p:nvPicPr>
        <p:blipFill>
          <a:blip r:embed="rId2"/>
          <a:stretch>
            <a:fillRect/>
          </a:stretch>
        </p:blipFill>
        <p:spPr>
          <a:xfrm>
            <a:off x="6618605" y="1171575"/>
            <a:ext cx="2371725" cy="914400"/>
          </a:xfrm>
          <a:prstGeom prst="rect">
            <a:avLst/>
          </a:prstGeom>
        </p:spPr>
      </p:pic>
      <p:sp>
        <p:nvSpPr>
          <p:cNvPr id="4" name="矩形 3"/>
          <p:cNvSpPr/>
          <p:nvPr/>
        </p:nvSpPr>
        <p:spPr>
          <a:xfrm>
            <a:off x="6618605" y="1496695"/>
            <a:ext cx="1503045" cy="431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674995"/>
            <a:ext cx="10869295" cy="10528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1271905" y="909320"/>
            <a:ext cx="8862060" cy="41198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970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29703" name="TextBox 43      (向天歌演示原创作品：www.TopPPT.cn)"/>
          <p:cNvSpPr txBox="1">
            <a:spLocks noChangeArrowheads="1"/>
          </p:cNvSpPr>
          <p:nvPr/>
        </p:nvSpPr>
        <p:spPr bwMode="auto">
          <a:xfrm>
            <a:off x="914400" y="5733415"/>
            <a:ext cx="105187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点击课程封面，进入课程的学习页面，右上角您可以</a:t>
            </a:r>
            <a:r>
              <a:rPr lang="zh-CN" altLang="en-US" dirty="0" smtClean="0">
                <a:solidFill>
                  <a:schemeClr val="bg1"/>
                </a:solidFill>
                <a:latin typeface="微软雅黑" panose="020B0503020204020204" pitchFamily="34" charset="-122"/>
                <a:ea typeface="微软雅黑" panose="020B0503020204020204" pitchFamily="34" charset="-122"/>
              </a:rPr>
              <a:t>看到</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进度】或者【统计</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，点击查看</a:t>
            </a:r>
            <a:r>
              <a:rPr lang="zh-CN" altLang="en-US" dirty="0" smtClean="0">
                <a:solidFill>
                  <a:schemeClr val="bg1"/>
                </a:solidFill>
                <a:latin typeface="微软雅黑" panose="020B0503020204020204" pitchFamily="34" charset="-122"/>
                <a:ea typeface="微软雅黑" panose="020B0503020204020204" pitchFamily="34" charset="-122"/>
                <a:sym typeface="+mn-ea"/>
              </a:rPr>
              <a:t>您的课程各项考核权重以及</a:t>
            </a:r>
            <a:r>
              <a:rPr lang="zh-CN" altLang="en-US" dirty="0" smtClean="0">
                <a:solidFill>
                  <a:schemeClr val="bg1"/>
                </a:solidFill>
                <a:latin typeface="微软雅黑" panose="020B0503020204020204" pitchFamily="34" charset="-122"/>
                <a:ea typeface="微软雅黑" panose="020B0503020204020204" pitchFamily="34" charset="-122"/>
              </a:rPr>
              <a:t>当前完成的情况，如果您学校有特殊考核通知的，以学校通知为准，祝您取得好成绩。【进度】和【统计】是同一个功能，都可以查看成绩。</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7608570" y="981075"/>
            <a:ext cx="479425" cy="3263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770255" y="961390"/>
            <a:ext cx="10706100" cy="4305300"/>
          </a:xfrm>
          <a:prstGeom prst="rect">
            <a:avLst/>
          </a:prstGeom>
        </p:spPr>
      </p:pic>
      <p:sp>
        <p:nvSpPr>
          <p:cNvPr id="32" name="Rectangle 31      (向天歌演示原创作品：www.TopPPT.cn)"/>
          <p:cNvSpPr/>
          <p:nvPr/>
        </p:nvSpPr>
        <p:spPr>
          <a:xfrm>
            <a:off x="770255" y="5483225"/>
            <a:ext cx="10705465" cy="9124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968375" y="5628640"/>
            <a:ext cx="101968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点击【进度】，您可以看到课程的考核权重，您获得的当前分数以及进度。</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注意：进度是指所有任务点完成的总百分比。</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609090" y="3122930"/>
            <a:ext cx="9028430" cy="7753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670800" y="997585"/>
            <a:ext cx="4085590" cy="56241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79425" y="826135"/>
            <a:ext cx="7007225" cy="2928620"/>
          </a:xfrm>
          <a:prstGeom prst="rect">
            <a:avLst/>
          </a:prstGeom>
        </p:spPr>
      </p:pic>
      <p:sp>
        <p:nvSpPr>
          <p:cNvPr id="25607" name="TextBox 43      (向天歌演示原创作品：www.TopPPT.cn)"/>
          <p:cNvSpPr txBox="1">
            <a:spLocks noChangeArrowheads="1"/>
          </p:cNvSpPr>
          <p:nvPr/>
        </p:nvSpPr>
        <p:spPr bwMode="auto">
          <a:xfrm>
            <a:off x="7901940" y="1165225"/>
            <a:ext cx="364934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点击课程封面，进入【首页】，即课程的学习页面，您会</a:t>
            </a:r>
            <a:r>
              <a:rPr lang="zh-CN" altLang="en-US" dirty="0" smtClean="0">
                <a:solidFill>
                  <a:schemeClr val="bg1"/>
                </a:solidFill>
                <a:latin typeface="微软雅黑" panose="020B0503020204020204" pitchFamily="34" charset="-122"/>
                <a:ea typeface="微软雅黑" panose="020B0503020204020204" pitchFamily="34" charset="-122"/>
                <a:sym typeface="+mn-ea"/>
              </a:rPr>
              <a:t>看到您的任务点情况。</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rgbClr val="FF0000"/>
                </a:solidFill>
                <a:latin typeface="微软雅黑" panose="020B0503020204020204" pitchFamily="34" charset="-122"/>
                <a:ea typeface="微软雅黑" panose="020B0503020204020204" pitchFamily="34" charset="-122"/>
                <a:sym typeface="+mn-ea"/>
              </a:rPr>
              <a:t>点击课程每个章节的标题栏位置，</a:t>
            </a:r>
            <a:r>
              <a:rPr lang="zh-CN" altLang="en-US" sz="1800" dirty="0">
                <a:solidFill>
                  <a:schemeClr val="bg1"/>
                </a:solidFill>
                <a:latin typeface="微软雅黑" panose="020B0503020204020204" pitchFamily="34" charset="-122"/>
                <a:ea typeface="微软雅黑" panose="020B0503020204020204" pitchFamily="34" charset="-122"/>
                <a:sym typeface="+mn-ea"/>
              </a:rPr>
              <a:t>鼠标变成小手形状的时候，点击进入课程章节。</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一个章节的任务点一般包含【视频】和【章节测验】两项。您可以查看一下，在顶端章节名称下方，可以点击【视频】和【章节测验】，两项均需要显示【任务点已完成】，橘色圆点变成绿色即为该集任务完成，可点击左上角【回到课程】查看此章节目录前的橘色圆点是否变为绿色。</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有的章节不止一个视频，您可以向下滑动查看，完成所有任务点，橙色里的数字代表您有几个任务点未完成。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54100" y="2687320"/>
            <a:ext cx="4998085" cy="2749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5910580" y="909955"/>
            <a:ext cx="561340" cy="3022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2"/>
          <a:stretch>
            <a:fillRect/>
          </a:stretch>
        </p:blipFill>
        <p:spPr>
          <a:xfrm>
            <a:off x="479425" y="3976370"/>
            <a:ext cx="5828665" cy="2701925"/>
          </a:xfrm>
          <a:prstGeom prst="rect">
            <a:avLst/>
          </a:prstGeom>
        </p:spPr>
      </p:pic>
      <p:pic>
        <p:nvPicPr>
          <p:cNvPr id="7" name="图片 6"/>
          <p:cNvPicPr>
            <a:picLocks noChangeAspect="1"/>
          </p:cNvPicPr>
          <p:nvPr/>
        </p:nvPicPr>
        <p:blipFill>
          <a:blip r:embed="rId3"/>
          <a:stretch>
            <a:fillRect/>
          </a:stretch>
        </p:blipFill>
        <p:spPr>
          <a:xfrm>
            <a:off x="4530725" y="5909945"/>
            <a:ext cx="2752725" cy="571500"/>
          </a:xfrm>
          <a:prstGeom prst="rect">
            <a:avLst/>
          </a:prstGeom>
        </p:spPr>
      </p:pic>
      <p:sp>
        <p:nvSpPr>
          <p:cNvPr id="11" name="矩形 10"/>
          <p:cNvSpPr/>
          <p:nvPr/>
        </p:nvSpPr>
        <p:spPr>
          <a:xfrm>
            <a:off x="1435100" y="6015990"/>
            <a:ext cx="24765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3165475" y="5147310"/>
            <a:ext cx="207391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479425" y="3976370"/>
            <a:ext cx="727075" cy="2768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5" name="矩形 4"/>
          <p:cNvSpPr/>
          <p:nvPr/>
        </p:nvSpPr>
        <p:spPr>
          <a:xfrm>
            <a:off x="4530725" y="6015355"/>
            <a:ext cx="126873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992880" y="2479675"/>
            <a:ext cx="2504440" cy="8401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279900" y="2635885"/>
            <a:ext cx="21062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移动</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spd="slow">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52105" y="1211580"/>
            <a:ext cx="3696970" cy="50507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537845" y="925195"/>
            <a:ext cx="7103745" cy="562229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35620" y="1344295"/>
            <a:ext cx="333438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超</a:t>
            </a:r>
            <a:r>
              <a:rPr lang="zh-CN" altLang="en-US" dirty="0">
                <a:solidFill>
                  <a:schemeClr val="bg1"/>
                </a:solidFill>
                <a:latin typeface="微软雅黑" panose="020B0503020204020204" pitchFamily="34" charset="-122"/>
                <a:ea typeface="微软雅黑" panose="020B0503020204020204" pitchFamily="34" charset="-122"/>
              </a:rPr>
              <a:t>星尔雅课程是网络在线自主学习，为了督促大家更好地认真学习课程，观看视频时是不能离开当前窗口打开其他页面或者做其他操作的，否则视频会自动暂停，请您认真学习，完成课程</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当您点开视频后点击开始播放键，请首先耐心等待视频加载的时间，视频框右下角会出现【标清】和【本校】显示，</a:t>
            </a:r>
            <a:r>
              <a:rPr lang="zh-CN" altLang="en-US" dirty="0">
                <a:solidFill>
                  <a:schemeClr val="bg1"/>
                </a:solidFill>
                <a:latin typeface="微软雅黑" panose="020B0503020204020204" pitchFamily="34" charset="-122"/>
                <a:ea typeface="微软雅黑" panose="020B0503020204020204" pitchFamily="34" charset="-122"/>
                <a:sym typeface="+mn-ea"/>
              </a:rPr>
              <a:t>如果视频无法播放，或者黑屏、卡顿等，</a:t>
            </a:r>
            <a:r>
              <a:rPr lang="zh-CN" altLang="en-US" dirty="0">
                <a:solidFill>
                  <a:schemeClr val="bg1"/>
                </a:solidFill>
                <a:latin typeface="微软雅黑" panose="020B0503020204020204" pitchFamily="34" charset="-122"/>
                <a:ea typeface="微软雅黑" panose="020B0503020204020204" pitchFamily="34" charset="-122"/>
              </a:rPr>
              <a:t>您可以点击【本校】切换到【公网1】或者【公网2】继续等待加载看是否可以播放视频。</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244590" y="6115685"/>
            <a:ext cx="4318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78954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016000" y="1266190"/>
            <a:ext cx="6153150" cy="47244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5591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视频中的错题不占成绩，若您答对就可以继续观看视频，若答错将重新作答，若题目有误，请截图并及时联系客服反馈，您反馈的错题我们会反馈给老师修改，祝您学习愉快！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222375" y="1393825"/>
            <a:ext cx="3164840" cy="1450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7035" y="4863465"/>
            <a:ext cx="11305540" cy="18884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完成测验</a:t>
            </a:r>
            <a:endParaRPr lang="zh-CN" altLang="en-US" sz="2800" b="1">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stretch>
            <a:fillRect/>
          </a:stretch>
        </p:blipFill>
        <p:spPr>
          <a:xfrm>
            <a:off x="1040130" y="835025"/>
            <a:ext cx="5438775" cy="3962400"/>
          </a:xfrm>
          <a:prstGeom prst="rect">
            <a:avLst/>
          </a:prstGeom>
        </p:spPr>
      </p:pic>
      <p:sp>
        <p:nvSpPr>
          <p:cNvPr id="27655" name="TextBox 43      (向天歌演示原创作品：www.TopPPT.cn)"/>
          <p:cNvSpPr txBox="1">
            <a:spLocks noChangeArrowheads="1"/>
          </p:cNvSpPr>
          <p:nvPr/>
        </p:nvSpPr>
        <p:spPr bwMode="auto">
          <a:xfrm>
            <a:off x="479425" y="4931410"/>
            <a:ext cx="1110361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章节测验提交不成功的话，建议换谷歌浏览器或者网络环境良好的地方尝试提交。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2"/>
          <a:stretch>
            <a:fillRect/>
          </a:stretch>
        </p:blipFill>
        <p:spPr>
          <a:xfrm>
            <a:off x="6821170" y="842010"/>
            <a:ext cx="4471670" cy="2152650"/>
          </a:xfrm>
          <a:prstGeom prst="rect">
            <a:avLst/>
          </a:prstGeom>
        </p:spPr>
      </p:pic>
      <p:sp>
        <p:nvSpPr>
          <p:cNvPr id="5" name="矩形 4"/>
          <p:cNvSpPr/>
          <p:nvPr/>
        </p:nvSpPr>
        <p:spPr>
          <a:xfrm>
            <a:off x="1240155" y="2571750"/>
            <a:ext cx="782320" cy="374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4582507" y="1737891"/>
            <a:ext cx="97514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8604250" y="2401570"/>
            <a:ext cx="2431415" cy="5657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Rectangle 31      (向天歌演示原创作品：www.TopPPT.cn)"/>
          <p:cNvSpPr/>
          <p:nvPr/>
        </p:nvSpPr>
        <p:spPr>
          <a:xfrm>
            <a:off x="6858000" y="3149600"/>
            <a:ext cx="4434840" cy="16478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 name="TextBox 43      (向天歌演示原创作品：www.TopPPT.cn)"/>
          <p:cNvSpPr txBox="1">
            <a:spLocks noChangeArrowheads="1"/>
          </p:cNvSpPr>
          <p:nvPr/>
        </p:nvSpPr>
        <p:spPr bwMode="auto">
          <a:xfrm>
            <a:off x="6934200" y="3244850"/>
            <a:ext cx="43592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如果您发现章节测验中有错题，请点击【在线客服】提供您的学校名称、学号、姓名、课程名称、第几章节第几题有错误？您认为正确的答案以及您的邮箱地址进行反馈。会有相关工作人员帮您反馈核实。</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74965" y="1468755"/>
            <a:ext cx="3676015" cy="42760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766445" y="892810"/>
            <a:ext cx="6134100" cy="1257300"/>
          </a:xfrm>
          <a:prstGeom prst="rect">
            <a:avLst/>
          </a:prstGeom>
        </p:spPr>
      </p:pic>
      <p:pic>
        <p:nvPicPr>
          <p:cNvPr id="3" name="图片 2"/>
          <p:cNvPicPr>
            <a:picLocks noChangeAspect="1"/>
          </p:cNvPicPr>
          <p:nvPr/>
        </p:nvPicPr>
        <p:blipFill>
          <a:blip r:embed="rId2"/>
          <a:stretch>
            <a:fillRect/>
          </a:stretch>
        </p:blipFill>
        <p:spPr>
          <a:xfrm>
            <a:off x="598805" y="2286635"/>
            <a:ext cx="7124700" cy="4276725"/>
          </a:xfrm>
          <a:prstGeom prst="rect">
            <a:avLst/>
          </a:prstGeom>
        </p:spPr>
      </p:pic>
      <p:sp>
        <p:nvSpPr>
          <p:cNvPr id="27655" name="TextBox 43      (向天歌演示原创作品：www.TopPPT.cn)"/>
          <p:cNvSpPr txBox="1">
            <a:spLocks noChangeArrowheads="1"/>
          </p:cNvSpPr>
          <p:nvPr/>
        </p:nvSpPr>
        <p:spPr bwMode="auto">
          <a:xfrm>
            <a:off x="8110855" y="1608455"/>
            <a:ext cx="3449955"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如果课程有【阅读】章节，一般在课程的最后一个章节。</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阅读时长需要次日更新。</a:t>
            </a:r>
            <a:r>
              <a:rPr lang="zh-CN" altLang="en-US" dirty="0">
                <a:solidFill>
                  <a:schemeClr val="bg1"/>
                </a:solidFill>
                <a:latin typeface="微软雅黑" panose="020B0503020204020204" pitchFamily="34" charset="-122"/>
                <a:ea typeface="微软雅黑" panose="020B0503020204020204" pitchFamily="34" charset="-122"/>
                <a:sym typeface="+mn-ea"/>
              </a:rPr>
              <a:t>如果今天是课程最后一天学习时间，今天阅读，明天阅读时长正常更新，任务点在时长更新以后变绿，进度完成。</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193165" y="1397000"/>
            <a:ext cx="5596255" cy="5664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1193165" y="4780915"/>
            <a:ext cx="3387725" cy="304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046595" y="1611630"/>
            <a:ext cx="4692650" cy="4072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2477770"/>
            <a:ext cx="6153150" cy="372427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直播</a:t>
            </a:r>
            <a:endParaRPr lang="zh-CN" altLang="en-US"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681355" y="1200150"/>
            <a:ext cx="5895975" cy="933450"/>
          </a:xfrm>
          <a:prstGeom prst="rect">
            <a:avLst/>
          </a:prstGeom>
        </p:spPr>
      </p:pic>
      <p:sp>
        <p:nvSpPr>
          <p:cNvPr id="27655" name="TextBox 43      (向天歌演示原创作品：www.TopPPT.cn)"/>
          <p:cNvSpPr txBox="1">
            <a:spLocks noChangeArrowheads="1"/>
          </p:cNvSpPr>
          <p:nvPr/>
        </p:nvSpPr>
        <p:spPr bwMode="auto">
          <a:xfrm>
            <a:off x="7220585" y="1837055"/>
            <a:ext cx="444373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如果最后一个章节为直播，可点击进入看到直播内容。</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如果直播已发布，会显示直播时间，建议您在对应时间内观看直播。</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rPr>
              <a:t>如果还未发布，请耐心等待直播发布。</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只有发布在课程章节里的直播才统计直播时长，记录成绩。</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94690" y="3046095"/>
            <a:ext cx="91186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4877435"/>
            <a:ext cx="10861040" cy="17710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0260" y="5024755"/>
            <a:ext cx="1060323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如果课程考试占考核权重，您可以点击课程右上角导航栏中的【考试】查看考试详情。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如果老师发布了考试，进入后【我的考试】下会显示考试的起止时间、考试条件以及考试状态；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如还未设置，【我的考试】下会显示空白，请耐心等待，并及时查看学校相关通知或定期查看平台考试状态的变化，在规定时间内参加考试。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0" indent="0">
              <a:buFont typeface="Wingdings" panose="05000000000000000000" charset="0"/>
              <a:buNone/>
            </a:pP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676275" y="755650"/>
            <a:ext cx="10808335" cy="2868930"/>
          </a:xfrm>
          <a:prstGeom prst="rect">
            <a:avLst/>
          </a:prstGeom>
        </p:spPr>
      </p:pic>
      <p:sp>
        <p:nvSpPr>
          <p:cNvPr id="4" name="矩形 3"/>
          <p:cNvSpPr/>
          <p:nvPr/>
        </p:nvSpPr>
        <p:spPr>
          <a:xfrm>
            <a:off x="9511665" y="764540"/>
            <a:ext cx="708025" cy="434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2"/>
          <a:stretch>
            <a:fillRect/>
          </a:stretch>
        </p:blipFill>
        <p:spPr>
          <a:xfrm>
            <a:off x="4852035" y="1978025"/>
            <a:ext cx="5905500" cy="1123950"/>
          </a:xfrm>
          <a:prstGeom prst="rect">
            <a:avLst/>
          </a:prstGeom>
        </p:spPr>
      </p:pic>
      <p:sp>
        <p:nvSpPr>
          <p:cNvPr id="14" name="矩形 13"/>
          <p:cNvSpPr/>
          <p:nvPr/>
        </p:nvSpPr>
        <p:spPr>
          <a:xfrm>
            <a:off x="4852035" y="1973580"/>
            <a:ext cx="5906135" cy="1200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 15"/>
          <p:cNvSpPr/>
          <p:nvPr/>
        </p:nvSpPr>
        <p:spPr>
          <a:xfrm>
            <a:off x="1140460" y="1449705"/>
            <a:ext cx="3223260" cy="20758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5950" y="4318000"/>
            <a:ext cx="11055985" cy="22574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15950" y="764540"/>
            <a:ext cx="11056620" cy="2952750"/>
          </a:xfrm>
          <a:prstGeom prst="rect">
            <a:avLst/>
          </a:prstGeom>
        </p:spPr>
      </p:pic>
      <p:sp>
        <p:nvSpPr>
          <p:cNvPr id="27655" name="TextBox 43      (向天歌演示原创作品：www.TopPPT.cn)"/>
          <p:cNvSpPr txBox="1">
            <a:spLocks noChangeArrowheads="1"/>
          </p:cNvSpPr>
          <p:nvPr/>
        </p:nvSpPr>
        <p:spPr bwMode="auto">
          <a:xfrm>
            <a:off x="752475" y="4581525"/>
            <a:ext cx="10800715"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考试时间：如果已发布考试，请注意考试时间，一定要在考试时间内完成考试，过期不可作答。</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考试条件：指您课程任务点完成情况，如果要求完成任务点</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，即进度需要达到</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才可以在规定时间内参加考试，如果进度不够则无法参加。如没有该项，则不管您任务点完成情况，在考试时间内即可考试。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考试状态：指您当前考试完成情况。如已经提交考试，一定要查验考试状态。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点击【考试】，在弹出的界面按照</a:t>
            </a:r>
            <a:r>
              <a:rPr lang="zh-CN" altLang="en-US" dirty="0" smtClean="0">
                <a:solidFill>
                  <a:schemeClr val="bg1"/>
                </a:solidFill>
                <a:latin typeface="微软雅黑" panose="020B0503020204020204" pitchFamily="34" charset="-122"/>
                <a:ea typeface="微软雅黑" panose="020B0503020204020204" pitchFamily="34" charset="-122"/>
                <a:sym typeface="+mn-ea"/>
              </a:rPr>
              <a:t>提示输入验证码，点击【进入考试】，即可进入到答题页面。</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081135" y="836295"/>
            <a:ext cx="70802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3514090" y="2953385"/>
            <a:ext cx="672465" cy="4622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6245225" y="1454785"/>
            <a:ext cx="3400425" cy="2105025"/>
          </a:xfrm>
          <a:prstGeom prst="rect">
            <a:avLst/>
          </a:prstGeom>
        </p:spPr>
      </p:pic>
      <p:sp>
        <p:nvSpPr>
          <p:cNvPr id="20" name="文本框 19"/>
          <p:cNvSpPr txBox="1"/>
          <p:nvPr/>
        </p:nvSpPr>
        <p:spPr>
          <a:xfrm>
            <a:off x="5669915" y="1454785"/>
            <a:ext cx="504190" cy="583565"/>
          </a:xfrm>
          <a:prstGeom prst="rect">
            <a:avLst/>
          </a:prstGeom>
          <a:noFill/>
        </p:spPr>
        <p:txBody>
          <a:bodyPr wrap="square" rtlCol="0">
            <a:spAutoFit/>
          </a:bodyPr>
          <a:p>
            <a:r>
              <a:rPr lang="zh-CN" altLang="en-US" sz="3200" b="1" dirty="0" smtClean="0">
                <a:solidFill>
                  <a:srgbClr val="FF0000"/>
                </a:solidFill>
              </a:rPr>
              <a:t>②</a:t>
            </a:r>
            <a:endParaRPr lang="zh-CN" altLang="en-US" sz="3200" b="1" dirty="0">
              <a:solidFill>
                <a:srgbClr val="FF0000"/>
              </a:solidFill>
            </a:endParaRPr>
          </a:p>
        </p:txBody>
      </p:sp>
      <p:sp>
        <p:nvSpPr>
          <p:cNvPr id="2" name="文本框 1"/>
          <p:cNvSpPr txBox="1"/>
          <p:nvPr/>
        </p:nvSpPr>
        <p:spPr>
          <a:xfrm>
            <a:off x="2925445" y="2881630"/>
            <a:ext cx="570865" cy="583565"/>
          </a:xfrm>
          <a:prstGeom prst="rect">
            <a:avLst/>
          </a:prstGeom>
          <a:noFill/>
        </p:spPr>
        <p:txBody>
          <a:bodyPr wrap="square" rtlCol="0">
            <a:spAutoFit/>
          </a:bodyPr>
          <a:p>
            <a:r>
              <a:rPr lang="zh-CN" altLang="en-US" sz="3200" b="1" dirty="0" smtClean="0">
                <a:solidFill>
                  <a:srgbClr val="FF0000"/>
                </a:solidFill>
              </a:rPr>
              <a:t>①</a:t>
            </a:r>
            <a:endParaRPr lang="zh-CN" altLang="en-US" sz="3200" b="1" dirty="0">
              <a:solidFill>
                <a:srgbClr val="FF0000"/>
              </a:solidFill>
            </a:endParaRPr>
          </a:p>
        </p:txBody>
      </p:sp>
      <p:sp>
        <p:nvSpPr>
          <p:cNvPr id="8" name="矩形 7"/>
          <p:cNvSpPr/>
          <p:nvPr/>
        </p:nvSpPr>
        <p:spPr>
          <a:xfrm>
            <a:off x="6245225" y="1410335"/>
            <a:ext cx="3399790" cy="2149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76935" y="827405"/>
            <a:ext cx="8093710" cy="4351655"/>
          </a:xfrm>
          <a:prstGeom prst="rect">
            <a:avLst/>
          </a:prstGeom>
        </p:spPr>
      </p:pic>
      <p:sp>
        <p:nvSpPr>
          <p:cNvPr id="32" name="Rectangle 31      (向天歌演示原创作品：www.TopPPT.cn)"/>
          <p:cNvSpPr/>
          <p:nvPr/>
        </p:nvSpPr>
        <p:spPr>
          <a:xfrm>
            <a:off x="274955" y="5370830"/>
            <a:ext cx="11637010" cy="13500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338455" y="5491480"/>
            <a:ext cx="115011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在答题页面，会显示试题的【题量】、【满分】、【截止日期】、【剩余时长】。请一定要注意查看相关时间。</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答题页面左侧会显示答题详情，建议您作答之前查看，合理安排作答时间，以免导致在限时内无法完成题目。</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点击【下一题】可按照顺序跳转到下一个题目，如果您需要跳转到某一道题目，点击左侧【答题详情】里的题目序号即可。</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093075" y="1318895"/>
            <a:ext cx="67818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876935" y="1318260"/>
            <a:ext cx="339852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文本框 6"/>
          <p:cNvSpPr txBox="1"/>
          <p:nvPr/>
        </p:nvSpPr>
        <p:spPr>
          <a:xfrm>
            <a:off x="9213850" y="1725930"/>
            <a:ext cx="2684145" cy="2553335"/>
          </a:xfrm>
          <a:prstGeom prst="rect">
            <a:avLst/>
          </a:prstGeom>
          <a:noFill/>
        </p:spPr>
        <p:txBody>
          <a:bodyPr wrap="square" rtlCol="0">
            <a:spAutoFit/>
          </a:bodyPr>
          <a:p>
            <a:r>
              <a:rPr lang="zh-CN" altLang="en-US" sz="2000" b="1">
                <a:solidFill>
                  <a:srgbClr val="FF0000"/>
                </a:solidFill>
              </a:rPr>
              <a:t>小贴士：</a:t>
            </a:r>
            <a:endParaRPr lang="zh-CN" altLang="en-US" sz="2000" dirty="0" smtClean="0">
              <a:solidFill>
                <a:schemeClr val="bg1"/>
              </a:solidFill>
              <a:latin typeface="微软雅黑" panose="020B0503020204020204" pitchFamily="34" charset="-122"/>
              <a:ea typeface="微软雅黑" panose="020B0503020204020204" pitchFamily="34" charset="-122"/>
            </a:endParaRPr>
          </a:p>
          <a:p>
            <a:r>
              <a:rPr lang="zh-CN" altLang="en-US" sz="2000" b="1">
                <a:solidFill>
                  <a:srgbClr val="FF0000"/>
                </a:solidFill>
                <a:sym typeface="+mn-ea"/>
              </a:rPr>
              <a:t>截止日期：指您在这个日期之前都可以进入考试进行作答。</a:t>
            </a:r>
            <a:endParaRPr lang="zh-CN" altLang="en-US" sz="2000" b="1">
              <a:solidFill>
                <a:srgbClr val="FF0000"/>
              </a:solidFill>
            </a:endParaRPr>
          </a:p>
          <a:p>
            <a:r>
              <a:rPr lang="zh-CN" altLang="en-US" sz="2000" b="1">
                <a:solidFill>
                  <a:srgbClr val="FF0000"/>
                </a:solidFill>
                <a:sym typeface="+mn-ea"/>
              </a:rPr>
              <a:t>剩余时长：整个试卷作答是有限制时间的，比如考试时长限时</a:t>
            </a:r>
            <a:r>
              <a:rPr lang="en-US" altLang="zh-CN" sz="2000" b="1">
                <a:solidFill>
                  <a:srgbClr val="FF0000"/>
                </a:solidFill>
                <a:sym typeface="+mn-ea"/>
              </a:rPr>
              <a:t>60</a:t>
            </a:r>
            <a:r>
              <a:rPr lang="zh-CN" altLang="en-US" sz="2000" b="1">
                <a:solidFill>
                  <a:srgbClr val="FF0000"/>
                </a:solidFill>
                <a:sym typeface="+mn-ea"/>
              </a:rPr>
              <a:t>分钟。</a:t>
            </a:r>
            <a:endParaRPr lang="zh-CN" altLang="en-US" sz="2000" b="1">
              <a:solidFill>
                <a:srgbClr val="FF0000"/>
              </a:solidFill>
            </a:endParaRPr>
          </a:p>
        </p:txBody>
      </p:sp>
      <p:sp>
        <p:nvSpPr>
          <p:cNvPr id="3" name="矩形 2"/>
          <p:cNvSpPr/>
          <p:nvPr/>
        </p:nvSpPr>
        <p:spPr>
          <a:xfrm>
            <a:off x="9142095" y="1463040"/>
            <a:ext cx="2577465" cy="307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0" name="文本框 19"/>
          <p:cNvSpPr txBox="1"/>
          <p:nvPr/>
        </p:nvSpPr>
        <p:spPr>
          <a:xfrm>
            <a:off x="255270" y="827405"/>
            <a:ext cx="50419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smtClean="0">
              <a:solidFill>
                <a:srgbClr val="FF0000"/>
              </a:solidFill>
            </a:endParaRPr>
          </a:p>
        </p:txBody>
      </p:sp>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128895"/>
            <a:ext cx="11231880" cy="1645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1021080"/>
            <a:ext cx="7342505" cy="398970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226050"/>
            <a:ext cx="1107694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smtClean="0">
                <a:solidFill>
                  <a:schemeClr val="bg1"/>
                </a:solidFill>
                <a:latin typeface="微软雅黑" panose="020B0503020204020204" pitchFamily="34" charset="-122"/>
                <a:ea typeface="微软雅黑" panose="020B0503020204020204" pitchFamily="34" charset="-122"/>
                <a:sym typeface="+mn-ea"/>
              </a:rPr>
              <a:t>进入到考试页面领取考试后，如果中途退出有退出考试，退出的时间也是计入到答题时长的。考试限时用完，再次打开考试，试卷会自动提交。</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全部题目都作答以后，点击右下角的【交卷】，会出现整个题目界面，右侧为您题目作答情况，红色代表您这些题目未作答，点击未作答的题目查看该题详情，点击右侧的书写图标按钮，可继续进入答题页面进行作答，如果都已经检查好，并且答案没有需要修改的，点击页面最上方的</a:t>
            </a:r>
            <a:r>
              <a:rPr lang="zh-CN" altLang="en-US" dirty="0" smtClean="0">
                <a:solidFill>
                  <a:srgbClr val="FF0000"/>
                </a:solidFill>
                <a:latin typeface="微软雅黑" panose="020B0503020204020204" pitchFamily="34" charset="-122"/>
                <a:ea typeface="微软雅黑" panose="020B0503020204020204" pitchFamily="34" charset="-122"/>
              </a:rPr>
              <a:t>【确定交卷】</a:t>
            </a:r>
            <a:r>
              <a:rPr lang="zh-CN" altLang="en-US" sz="1800" dirty="0" smtClean="0">
                <a:solidFill>
                  <a:schemeClr val="bg1"/>
                </a:solidFill>
                <a:latin typeface="微软雅黑" panose="020B0503020204020204" pitchFamily="34" charset="-122"/>
                <a:ea typeface="微软雅黑" panose="020B0503020204020204" pitchFamily="34" charset="-122"/>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791960" y="4206240"/>
            <a:ext cx="894715"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2939415" y="535305"/>
            <a:ext cx="8843645" cy="3414395"/>
          </a:xfrm>
          <a:prstGeom prst="rect">
            <a:avLst/>
          </a:prstGeom>
        </p:spPr>
      </p:pic>
      <p:sp>
        <p:nvSpPr>
          <p:cNvPr id="4" name="矩形 3"/>
          <p:cNvSpPr/>
          <p:nvPr/>
        </p:nvSpPr>
        <p:spPr>
          <a:xfrm>
            <a:off x="6345555" y="535305"/>
            <a:ext cx="1223010" cy="424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文本框 1"/>
          <p:cNvSpPr txBox="1"/>
          <p:nvPr/>
        </p:nvSpPr>
        <p:spPr>
          <a:xfrm>
            <a:off x="6127115" y="4104640"/>
            <a:ext cx="570865" cy="583565"/>
          </a:xfrm>
          <a:prstGeom prst="rect">
            <a:avLst/>
          </a:prstGeom>
          <a:noFill/>
        </p:spPr>
        <p:txBody>
          <a:bodyPr wrap="square" rtlCol="0">
            <a:spAutoFit/>
          </a:bodyPr>
          <a:p>
            <a:r>
              <a:rPr lang="zh-CN" altLang="en-US" sz="3200" b="1" dirty="0" smtClean="0">
                <a:solidFill>
                  <a:srgbClr val="FF0000"/>
                </a:solidFill>
              </a:rPr>
              <a:t>④</a:t>
            </a:r>
            <a:endParaRPr lang="zh-CN" altLang="en-US" sz="3200" b="1" dirty="0" smtClean="0">
              <a:solidFill>
                <a:srgbClr val="FF0000"/>
              </a:solidFill>
            </a:endParaRPr>
          </a:p>
        </p:txBody>
      </p:sp>
      <p:sp>
        <p:nvSpPr>
          <p:cNvPr id="7" name="文本框 6"/>
          <p:cNvSpPr txBox="1"/>
          <p:nvPr/>
        </p:nvSpPr>
        <p:spPr>
          <a:xfrm>
            <a:off x="5701030" y="436880"/>
            <a:ext cx="570865"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1" name="矩形 10"/>
          <p:cNvSpPr/>
          <p:nvPr/>
        </p:nvSpPr>
        <p:spPr>
          <a:xfrm>
            <a:off x="9284970" y="2335530"/>
            <a:ext cx="483235" cy="454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文本框 11"/>
          <p:cNvSpPr txBox="1"/>
          <p:nvPr/>
        </p:nvSpPr>
        <p:spPr>
          <a:xfrm>
            <a:off x="8705850" y="2270760"/>
            <a:ext cx="570865"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12" name="Rectangle 31      (向天歌演示原创作品：www.TopPPT.cn)"/>
          <p:cNvSpPr/>
          <p:nvPr/>
        </p:nvSpPr>
        <p:spPr>
          <a:xfrm>
            <a:off x="479425" y="3717290"/>
            <a:ext cx="11395710" cy="7994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9" name="图片 8"/>
          <p:cNvPicPr>
            <a:picLocks noChangeAspect="1"/>
          </p:cNvPicPr>
          <p:nvPr/>
        </p:nvPicPr>
        <p:blipFill>
          <a:blip r:embed="rId1"/>
          <a:stretch>
            <a:fillRect/>
          </a:stretch>
        </p:blipFill>
        <p:spPr>
          <a:xfrm>
            <a:off x="2063750" y="1268730"/>
            <a:ext cx="6896735" cy="2055495"/>
          </a:xfrm>
          <a:prstGeom prst="rect">
            <a:avLst/>
          </a:prstGeom>
        </p:spPr>
      </p:pic>
      <p:sp>
        <p:nvSpPr>
          <p:cNvPr id="11" name="文本框 10"/>
          <p:cNvSpPr txBox="1"/>
          <p:nvPr/>
        </p:nvSpPr>
        <p:spPr>
          <a:xfrm>
            <a:off x="623570" y="3717290"/>
            <a:ext cx="11253470" cy="645160"/>
          </a:xfrm>
          <a:prstGeom prst="rect">
            <a:avLst/>
          </a:prstGeom>
          <a:noFill/>
        </p:spPr>
        <p:txBody>
          <a:bodyPr wrap="square" rtlCol="0" anchor="t">
            <a:spAutoFit/>
          </a:bodyPr>
          <a:p>
            <a:r>
              <a:rPr lang="zh-CN" altLang="en-US" dirty="0" smtClean="0">
                <a:solidFill>
                  <a:schemeClr val="bg1"/>
                </a:solidFill>
                <a:latin typeface="微软雅黑" panose="020B0503020204020204" pitchFamily="34" charset="-122"/>
                <a:ea typeface="微软雅黑" panose="020B0503020204020204" pitchFamily="34" charset="-122"/>
                <a:sym typeface="+mn-ea"/>
              </a:rPr>
              <a:t>是否可以重考是您学校老师决定的，如果您老师给予了重考机会，当时就会显示【重考】机标识，如果没有就说明您老师设置的是不允许重考，没有任何重考机会。</a:t>
            </a:r>
            <a:endParaRPr lang="zh-CN" altLang="en-US"/>
          </a:p>
        </p:txBody>
      </p:sp>
      <p:sp>
        <p:nvSpPr>
          <p:cNvPr id="13" name="矩形 12"/>
          <p:cNvSpPr/>
          <p:nvPr/>
        </p:nvSpPr>
        <p:spPr>
          <a:xfrm>
            <a:off x="3215640" y="2565400"/>
            <a:ext cx="403225" cy="250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a:solidFill>
            <a:srgbClr val="21A3D0"/>
          </a:solidFill>
        </p:spPr>
        <p:style>
          <a:lnRef idx="2">
            <a:schemeClr val="lt1"/>
          </a:lnRef>
          <a:fillRef idx="1">
            <a:schemeClr val="accent1"/>
          </a:fillRef>
          <a:effectRef idx="1">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smtClean="0">
                <a:solidFill>
                  <a:prstClr val="white"/>
                </a:solidFill>
                <a:latin typeface="宋体" panose="02010600030101010101" pitchFamily="2" charset="-122"/>
                <a:ea typeface="宋体" panose="02010600030101010101" pitchFamily="2" charset="-122"/>
              </a:rPr>
              <a:t>移动端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10830" y="926465"/>
            <a:ext cx="3973830" cy="5596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157345" y="926465"/>
            <a:ext cx="3596640" cy="2739390"/>
          </a:xfrm>
          <a:prstGeom prst="rect">
            <a:avLst/>
          </a:prstGeom>
        </p:spPr>
      </p:pic>
      <p:pic>
        <p:nvPicPr>
          <p:cNvPr id="9" name="图片 8"/>
          <p:cNvPicPr>
            <a:picLocks noChangeAspect="1"/>
          </p:cNvPicPr>
          <p:nvPr/>
        </p:nvPicPr>
        <p:blipFill>
          <a:blip r:embed="rId2"/>
          <a:stretch>
            <a:fillRect/>
          </a:stretch>
        </p:blipFill>
        <p:spPr>
          <a:xfrm>
            <a:off x="354330" y="926465"/>
            <a:ext cx="3548380" cy="2740025"/>
          </a:xfrm>
          <a:prstGeom prst="rect">
            <a:avLst/>
          </a:prstGeom>
        </p:spPr>
      </p:pic>
      <p:pic>
        <p:nvPicPr>
          <p:cNvPr id="7" name="图片 6"/>
          <p:cNvPicPr>
            <a:picLocks noChangeAspect="1"/>
          </p:cNvPicPr>
          <p:nvPr/>
        </p:nvPicPr>
        <p:blipFill>
          <a:blip r:embed="rId3"/>
          <a:stretch>
            <a:fillRect/>
          </a:stretch>
        </p:blipFill>
        <p:spPr>
          <a:xfrm>
            <a:off x="336550" y="3810635"/>
            <a:ext cx="3601085" cy="2712085"/>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矩形 4"/>
          <p:cNvSpPr/>
          <p:nvPr/>
        </p:nvSpPr>
        <p:spPr>
          <a:xfrm>
            <a:off x="855980" y="2751455"/>
            <a:ext cx="1216660" cy="333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81950" y="1042670"/>
            <a:ext cx="369633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sym typeface="+mn-ea"/>
              </a:rPr>
              <a:t>考试完成后，一定要记得查看您的考试是否提交成功。您可以查看考试状态。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如果显示【待做】，说明您还未作答或者还未提交，且在考试时间段内，请点击【考试】进行作答。</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如果显示【待批阅】，说明您已提交，完成的试题中有主观题，考试提交后需要老师批阅才可以，请耐心等待老师批阅。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如果显示【已完成】，说明您已经提交成功或者考试时间已截止，您老师设置了自动提交。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如果显示【已过期】，说明您未在考试时间内作答或者提交，过期后无法再作答，如果学校没有特别的安排那么错过考试是没有任何补考机会的。</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4752340" y="263271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0" name="矩形 9"/>
          <p:cNvSpPr/>
          <p:nvPr/>
        </p:nvSpPr>
        <p:spPr>
          <a:xfrm>
            <a:off x="882650" y="5675630"/>
            <a:ext cx="1163955" cy="3441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4"/>
          <a:stretch>
            <a:fillRect/>
          </a:stretch>
        </p:blipFill>
        <p:spPr>
          <a:xfrm>
            <a:off x="4157345" y="3810635"/>
            <a:ext cx="3596640" cy="2712085"/>
          </a:xfrm>
          <a:prstGeom prst="rect">
            <a:avLst/>
          </a:prstGeom>
        </p:spPr>
      </p:pic>
      <p:sp>
        <p:nvSpPr>
          <p:cNvPr id="3" name="矩形 2"/>
          <p:cNvSpPr/>
          <p:nvPr/>
        </p:nvSpPr>
        <p:spPr>
          <a:xfrm>
            <a:off x="4752340" y="567563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向天歌演示原创作品：www.TopPPT.cn)"/>
          <p:cNvGrpSpPr/>
          <p:nvPr/>
        </p:nvGrpSpPr>
        <p:grpSpPr bwMode="auto">
          <a:xfrm>
            <a:off x="3953510" y="4010978"/>
            <a:ext cx="2413000"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grpSp>
        <p:nvGrpSpPr>
          <p:cNvPr id="49159" name="Group 9      (向天歌演示原创作品：www.TopPPT.cn)"/>
          <p:cNvGrpSpPr/>
          <p:nvPr/>
        </p:nvGrpSpPr>
        <p:grpSpPr bwMode="auto">
          <a:xfrm>
            <a:off x="3593577" y="4634493"/>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grpSp>
      </p:grpSp>
      <p:sp>
        <p:nvSpPr>
          <p:cNvPr id="49161" name="TextBox 21      (向天歌演示原创作品：www.TopPPT.cn)"/>
          <p:cNvSpPr txBox="1">
            <a:spLocks noChangeArrowheads="1"/>
          </p:cNvSpPr>
          <p:nvPr/>
        </p:nvSpPr>
        <p:spPr bwMode="auto">
          <a:xfrm>
            <a:off x="2631256" y="1992819"/>
            <a:ext cx="39037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8000" b="1" dirty="0" smtClean="0">
                <a:solidFill>
                  <a:srgbClr val="376092"/>
                </a:solidFill>
                <a:latin typeface="微软雅黑" panose="020B0503020204020204" pitchFamily="34" charset="-122"/>
              </a:rPr>
              <a:t>谢 </a:t>
            </a:r>
            <a:r>
              <a:rPr lang="zh-CN" altLang="en-US" sz="8000" b="1" dirty="0">
                <a:solidFill>
                  <a:srgbClr val="376092"/>
                </a:solidFill>
                <a:latin typeface="微软雅黑" panose="020B0503020204020204" pitchFamily="34" charset="-122"/>
              </a:rPr>
              <a:t>谢！</a:t>
            </a:r>
            <a:endParaRPr lang="en-US" altLang="zh-CN" sz="8000" b="1" dirty="0">
              <a:solidFill>
                <a:srgbClr val="376092"/>
              </a:solidFill>
              <a:latin typeface="微软雅黑" panose="020B0503020204020204" pitchFamily="34" charset="-122"/>
            </a:endParaRPr>
          </a:p>
        </p:txBody>
      </p:sp>
      <p:sp>
        <p:nvSpPr>
          <p:cNvPr id="3"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4"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15" name="Group 4      (向天歌演示原创作品：www.TopPPT.cn)"/>
          <p:cNvGrpSpPr/>
          <p:nvPr/>
        </p:nvGrpSpPr>
        <p:grpSpPr bwMode="auto">
          <a:xfrm rot="10800000">
            <a:off x="1282065" y="3994468"/>
            <a:ext cx="2413000" cy="120650"/>
            <a:chOff x="4050658" y="4356850"/>
            <a:chExt cx="1869506" cy="121200"/>
          </a:xfrm>
        </p:grpSpPr>
        <p:cxnSp>
          <p:nvCxnSpPr>
            <p:cNvPr id="16"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pic>
        <p:nvPicPr>
          <p:cNvPr id="18"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CDC8802A94B6C16591B3E4B0506376A"/>
          <p:cNvPicPr>
            <a:picLocks noChangeAspect="1"/>
          </p:cNvPicPr>
          <p:nvPr/>
        </p:nvPicPr>
        <p:blipFill>
          <a:blip r:embed="rId1"/>
          <a:stretch>
            <a:fillRect/>
          </a:stretch>
        </p:blipFill>
        <p:spPr>
          <a:xfrm>
            <a:off x="687705" y="1165860"/>
            <a:ext cx="5667375" cy="5146040"/>
          </a:xfrm>
          <a:prstGeom prst="rect">
            <a:avLst/>
          </a:prstGeom>
        </p:spPr>
      </p:pic>
      <p:sp>
        <p:nvSpPr>
          <p:cNvPr id="32" name="Rectangle 31      (向天歌演示原创作品：www.TopPPT.cn)"/>
          <p:cNvSpPr/>
          <p:nvPr/>
        </p:nvSpPr>
        <p:spPr>
          <a:xfrm>
            <a:off x="6779895" y="1165225"/>
            <a:ext cx="4770120" cy="51466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4823" name="TextBox 42      (向天歌演示原创作品：www.TopPPT.cn)"/>
          <p:cNvSpPr txBox="1">
            <a:spLocks noChangeArrowheads="1"/>
          </p:cNvSpPr>
          <p:nvPr/>
        </p:nvSpPr>
        <p:spPr bwMode="auto">
          <a:xfrm>
            <a:off x="752475" y="233363"/>
            <a:ext cx="27512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800" b="1" dirty="0">
                <a:latin typeface="微软雅黑" panose="020B0503020204020204" pitchFamily="34" charset="-122"/>
              </a:rPr>
              <a:t>下载【学习通】</a:t>
            </a:r>
            <a:endParaRPr lang="zh-CN" altLang="en-US" sz="2800" b="1" dirty="0">
              <a:latin typeface="微软雅黑" panose="020B0503020204020204" pitchFamily="34" charset="-122"/>
            </a:endParaRPr>
          </a:p>
        </p:txBody>
      </p:sp>
      <p:sp>
        <p:nvSpPr>
          <p:cNvPr id="34824" name="TextBox 43      (向天歌演示原创作品：www.TopPPT.cn)"/>
          <p:cNvSpPr txBox="1">
            <a:spLocks noChangeArrowheads="1"/>
          </p:cNvSpPr>
          <p:nvPr/>
        </p:nvSpPr>
        <p:spPr bwMode="auto">
          <a:xfrm>
            <a:off x="6852285" y="1243965"/>
            <a:ext cx="463042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400" dirty="0" smtClean="0">
                <a:solidFill>
                  <a:srgbClr val="FF0000"/>
                </a:solidFill>
                <a:latin typeface="微软雅黑" panose="020B0503020204020204" pitchFamily="34" charset="-122"/>
              </a:rPr>
              <a:t>手机端或者平板学习需要下载安装</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学习通</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客户端</a:t>
            </a:r>
            <a:endParaRPr lang="zh-CN" altLang="en-US" sz="2400" dirty="0" smtClean="0">
              <a:solidFill>
                <a:srgbClr val="FF0000"/>
              </a:solidFill>
              <a:latin typeface="微软雅黑" panose="020B0503020204020204" pitchFamily="34" charset="-122"/>
            </a:endParaRPr>
          </a:p>
          <a:p>
            <a:pPr eaLnBrk="1" hangingPunct="1">
              <a:spcBef>
                <a:spcPct val="0"/>
              </a:spcBef>
              <a:buNone/>
            </a:pPr>
            <a:r>
              <a:rPr lang="zh-CN" altLang="en-US" sz="1800" dirty="0">
                <a:solidFill>
                  <a:schemeClr val="bg1"/>
                </a:solidFill>
                <a:latin typeface="微软雅黑" panose="020B0503020204020204" pitchFamily="34" charset="-122"/>
                <a:sym typeface="+mn-ea"/>
              </a:rPr>
              <a:t>建议下载最新的超星【学习通】版本客户端，app下载方法可通过“应用商店/appstore”里搜索【学习通】（建议卸载当前老版本），也可网页输入下载地址：https://app.chaoxing.com进行下载，下载安装成功后请用新版的客户端登录您的账号。平板学习也需要下载【学习通】</a:t>
            </a:r>
            <a:r>
              <a:rPr lang="en-US" altLang="zh-CN" sz="1800" dirty="0">
                <a:solidFill>
                  <a:schemeClr val="bg1"/>
                </a:solidFill>
                <a:latin typeface="微软雅黑" panose="020B0503020204020204" pitchFamily="34" charset="-122"/>
                <a:sym typeface="+mn-ea"/>
              </a:rPr>
              <a:t>APP</a:t>
            </a:r>
            <a:r>
              <a:rPr lang="zh-CN" altLang="en-US" sz="1800" dirty="0">
                <a:solidFill>
                  <a:schemeClr val="bg1"/>
                </a:solidFill>
                <a:latin typeface="微软雅黑" panose="020B0503020204020204" pitchFamily="34" charset="-122"/>
                <a:sym typeface="+mn-ea"/>
              </a:rPr>
              <a:t>，建议您在应用商店搜索【超星学习通】下载，软件图标为左图所示中心图案。</a:t>
            </a:r>
            <a:endParaRPr lang="zh-CN" altLang="en-US" sz="1800" dirty="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注意：Android系统下载安装时若提示“未知应用来源”，请确认继续安装；iOS系统用户安装时若提示“未受信任的企业:级开发者”，请进入设置-通用-描述文件，选择信任Beijing Shiji Chaoxing Information Technology Development Co., Ltd.。</a:t>
            </a:r>
            <a:endParaRPr lang="zh-CN" altLang="en-US" sz="1800" dirty="0" smtClean="0">
              <a:solidFill>
                <a:schemeClr val="bg1"/>
              </a:solidFill>
              <a:latin typeface="微软雅黑" panose="020B0503020204020204" pitchFamily="34" charset="-122"/>
              <a:sym typeface="+mn-ea"/>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343025" y="884555"/>
            <a:ext cx="2362835" cy="4046855"/>
          </a:xfrm>
          <a:prstGeom prst="rect">
            <a:avLst/>
          </a:prstGeom>
        </p:spPr>
      </p:pic>
      <p:sp>
        <p:nvSpPr>
          <p:cNvPr id="32" name="Rectangle 31      (向天歌演示原创作品：www.TopPPT.cn)"/>
          <p:cNvSpPr/>
          <p:nvPr/>
        </p:nvSpPr>
        <p:spPr>
          <a:xfrm>
            <a:off x="551180" y="4959350"/>
            <a:ext cx="11182350" cy="1772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643255" y="4979035"/>
            <a:ext cx="1101915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打开学习通，进入登录页面，</a:t>
            </a:r>
            <a:r>
              <a:rPr lang="zh-CN" altLang="en-US" sz="1800" dirty="0" smtClean="0">
                <a:solidFill>
                  <a:schemeClr val="bg1"/>
                </a:solidFill>
                <a:latin typeface="微软雅黑" panose="020B0503020204020204" pitchFamily="34" charset="-122"/>
              </a:rPr>
              <a:t>如果您之前已经有使用手机号注册过，直接在输入【手机号】的地方输入手机号，然后输入【密码】，点击【登录】即可。如果您忘记密码，点击密码后面的【忘记密码】，通过手机号【获取验证码】的方式重置密码。或者点击【手机验证码登录】，直接通过手机号获取验证码登录。</a:t>
            </a:r>
            <a:endParaRPr lang="zh-CN" altLang="en-US" sz="1800" dirty="0" smtClean="0">
              <a:solidFill>
                <a:schemeClr val="bg1"/>
              </a:solidFill>
              <a:latin typeface="微软雅黑" panose="020B0503020204020204" pitchFamily="34" charset="-122"/>
            </a:endParaRPr>
          </a:p>
          <a:p>
            <a:pPr eaLnBrk="1" hangingPunct="1">
              <a:spcBef>
                <a:spcPct val="0"/>
              </a:spcBef>
              <a:buNone/>
            </a:pPr>
            <a:r>
              <a:rPr lang="zh-CN" altLang="en-US" sz="1800" dirty="0" smtClean="0">
                <a:solidFill>
                  <a:schemeClr val="bg1"/>
                </a:solidFill>
                <a:latin typeface="微软雅黑" panose="020B0503020204020204" pitchFamily="34" charset="-122"/>
              </a:rPr>
              <a:t>如果您输入手机号和密码，点击登录，提示【账号不存在，请先注册】，证明您该手机号未注册过。您可以点击【新用户注册】或者【手机验证码登录】进行注册登录。</a:t>
            </a:r>
            <a:endParaRPr lang="zh-CN" altLang="en-US" sz="1800" dirty="0">
              <a:solidFill>
                <a:schemeClr val="bg1"/>
              </a:solidFill>
              <a:latin typeface="微软雅黑" panose="020B0503020204020204" pitchFamily="34" charset="-122"/>
            </a:endParaRPr>
          </a:p>
        </p:txBody>
      </p:sp>
      <p:pic>
        <p:nvPicPr>
          <p:cNvPr id="7" name="图片 6" descr="O}D]PVC]FH32{VN6%P1GVCG"/>
          <p:cNvPicPr>
            <a:picLocks noChangeAspect="1"/>
          </p:cNvPicPr>
          <p:nvPr/>
        </p:nvPicPr>
        <p:blipFill>
          <a:blip r:embed="rId2"/>
          <a:stretch>
            <a:fillRect/>
          </a:stretch>
        </p:blipFill>
        <p:spPr>
          <a:xfrm>
            <a:off x="5375910" y="836930"/>
            <a:ext cx="2355215" cy="4047490"/>
          </a:xfrm>
          <a:prstGeom prst="rect">
            <a:avLst/>
          </a:prstGeom>
        </p:spPr>
      </p:pic>
      <p:sp>
        <p:nvSpPr>
          <p:cNvPr id="10" name="文本框 9"/>
          <p:cNvSpPr txBox="1"/>
          <p:nvPr/>
        </p:nvSpPr>
        <p:spPr>
          <a:xfrm>
            <a:off x="720725" y="859155"/>
            <a:ext cx="551815" cy="583565"/>
          </a:xfrm>
          <a:prstGeom prst="rect">
            <a:avLst/>
          </a:prstGeom>
          <a:noFill/>
        </p:spPr>
        <p:txBody>
          <a:bodyPr wrap="square" rtlCol="0">
            <a:spAutoFit/>
          </a:bodyPr>
          <a:p>
            <a:r>
              <a:rPr lang="zh-CN" altLang="en-US" sz="3200">
                <a:solidFill>
                  <a:srgbClr val="FF0000"/>
                </a:solidFill>
              </a:rPr>
              <a:t>①</a:t>
            </a:r>
            <a:endParaRPr lang="zh-CN" altLang="en-US" sz="3200">
              <a:solidFill>
                <a:srgbClr val="FF0000"/>
              </a:solidFill>
            </a:endParaRPr>
          </a:p>
        </p:txBody>
      </p:sp>
      <p:sp>
        <p:nvSpPr>
          <p:cNvPr id="11" name="文本框 10"/>
          <p:cNvSpPr txBox="1"/>
          <p:nvPr/>
        </p:nvSpPr>
        <p:spPr>
          <a:xfrm>
            <a:off x="4209415" y="859155"/>
            <a:ext cx="551815" cy="583565"/>
          </a:xfrm>
          <a:prstGeom prst="rect">
            <a:avLst/>
          </a:prstGeom>
          <a:noFill/>
        </p:spPr>
        <p:txBody>
          <a:bodyPr wrap="square" rtlCol="0">
            <a:spAutoFit/>
          </a:bodyPr>
          <a:p>
            <a:r>
              <a:rPr lang="zh-CN" altLang="en-US" sz="3200">
                <a:solidFill>
                  <a:srgbClr val="FF0000"/>
                </a:solidFill>
              </a:rPr>
              <a:t>②</a:t>
            </a:r>
            <a:endParaRPr lang="zh-CN" altLang="en-US" sz="3200">
              <a:solidFill>
                <a:srgbClr val="FF0000"/>
              </a:solidFil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08965" y="5385435"/>
            <a:ext cx="10975975" cy="13239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11" name="图片 10" descr="F7FEDDB02D9BED1A41DE46A863C17B32"/>
          <p:cNvPicPr>
            <a:picLocks noChangeAspect="1"/>
          </p:cNvPicPr>
          <p:nvPr/>
        </p:nvPicPr>
        <p:blipFill>
          <a:blip r:embed="rId1"/>
          <a:stretch>
            <a:fillRect/>
          </a:stretch>
        </p:blipFill>
        <p:spPr>
          <a:xfrm>
            <a:off x="3863975" y="1125220"/>
            <a:ext cx="2326640" cy="3997960"/>
          </a:xfrm>
          <a:prstGeom prst="rect">
            <a:avLst/>
          </a:prstGeom>
        </p:spPr>
      </p:pic>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755015" y="5438775"/>
            <a:ext cx="1068387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若点击【新用户注册】，在出现的【注册】页面，按照提示输入手机号，获取验证码，并设置密码，然后点击【下一步】进入输入您的学校或单位名称的页面。</a:t>
            </a:r>
            <a:endParaRPr lang="zh-CN" altLang="en-US" sz="1800" dirty="0" smtClean="0">
              <a:solidFill>
                <a:schemeClr val="bg1"/>
              </a:solidFill>
              <a:latin typeface="微软雅黑" panose="020B0503020204020204" pitchFamily="34" charset="-122"/>
              <a:sym typeface="+mn-ea"/>
            </a:endParaRPr>
          </a:p>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若点击【手机验证码登录】，在出现的页面上，按照提示输入手机号，获取验证码，点击【登录】，然后设置登录密码（未注册过），点击【下一步】进入输入您的学校或单位名称的页面。</a:t>
            </a:r>
            <a:endParaRPr lang="zh-CN" altLang="en-US" sz="1800" dirty="0">
              <a:solidFill>
                <a:schemeClr val="bg1"/>
              </a:solidFill>
              <a:latin typeface="微软雅黑" panose="020B0503020204020204" pitchFamily="34" charset="-122"/>
            </a:endParaRPr>
          </a:p>
        </p:txBody>
      </p:sp>
      <p:sp>
        <p:nvSpPr>
          <p:cNvPr id="12" name="文本框 11"/>
          <p:cNvSpPr txBox="1"/>
          <p:nvPr/>
        </p:nvSpPr>
        <p:spPr>
          <a:xfrm>
            <a:off x="3863975" y="756920"/>
            <a:ext cx="3289300" cy="368300"/>
          </a:xfrm>
          <a:prstGeom prst="rect">
            <a:avLst/>
          </a:prstGeom>
          <a:noFill/>
        </p:spPr>
        <p:txBody>
          <a:bodyPr wrap="square" rtlCol="0">
            <a:spAutoFit/>
          </a:bodyPr>
          <a:p>
            <a:r>
              <a:rPr lang="zh-CN" altLang="en-US"/>
              <a:t>点击【新用户注册】</a:t>
            </a:r>
            <a:endParaRPr lang="zh-CN" altLang="en-US"/>
          </a:p>
        </p:txBody>
      </p:sp>
      <p:sp>
        <p:nvSpPr>
          <p:cNvPr id="21" name="文本框 20"/>
          <p:cNvSpPr txBox="1"/>
          <p:nvPr/>
        </p:nvSpPr>
        <p:spPr>
          <a:xfrm>
            <a:off x="6960235" y="1628775"/>
            <a:ext cx="1455420" cy="2861310"/>
          </a:xfrm>
          <a:prstGeom prst="rect">
            <a:avLst/>
          </a:prstGeom>
          <a:noFill/>
        </p:spPr>
        <p:txBody>
          <a:bodyPr wrap="square" rtlCol="0">
            <a:spAutoFit/>
          </a:bodyPr>
          <a:p>
            <a:r>
              <a:rPr lang="zh-CN" altLang="en-US" b="1" dirty="0" smtClean="0">
                <a:solidFill>
                  <a:srgbClr val="FF0000"/>
                </a:solidFill>
                <a:latin typeface="微软雅黑" panose="020B0503020204020204" pitchFamily="34" charset="-122"/>
                <a:sym typeface="+mn-ea"/>
              </a:rPr>
              <a:t>验证码一般为</a:t>
            </a:r>
            <a:r>
              <a:rPr lang="en-US" altLang="zh-CN" b="1" dirty="0" smtClean="0">
                <a:solidFill>
                  <a:srgbClr val="FF0000"/>
                </a:solidFill>
                <a:latin typeface="微软雅黑" panose="020B0503020204020204" pitchFamily="34" charset="-122"/>
                <a:sym typeface="+mn-ea"/>
              </a:rPr>
              <a:t>4</a:t>
            </a:r>
            <a:r>
              <a:rPr lang="zh-CN" altLang="en-US" b="1" dirty="0" smtClean="0">
                <a:solidFill>
                  <a:srgbClr val="FF0000"/>
                </a:solidFill>
                <a:latin typeface="微软雅黑" panose="020B0503020204020204" pitchFamily="34" charset="-122"/>
                <a:sym typeface="+mn-ea"/>
              </a:rPr>
              <a:t>位数，有效期为</a:t>
            </a:r>
            <a:r>
              <a:rPr lang="en-US" altLang="zh-CN" b="1" dirty="0" smtClean="0">
                <a:solidFill>
                  <a:srgbClr val="FF0000"/>
                </a:solidFill>
                <a:latin typeface="微软雅黑" panose="020B0503020204020204" pitchFamily="34" charset="-122"/>
                <a:sym typeface="+mn-ea"/>
              </a:rPr>
              <a:t>30</a:t>
            </a:r>
            <a:r>
              <a:rPr lang="zh-CN" altLang="en-US" b="1" dirty="0" smtClean="0">
                <a:solidFill>
                  <a:srgbClr val="FF0000"/>
                </a:solidFill>
                <a:latin typeface="微软雅黑" panose="020B0503020204020204" pitchFamily="34" charset="-122"/>
                <a:sym typeface="+mn-ea"/>
              </a:rPr>
              <a:t>分钟。</a:t>
            </a:r>
            <a:endParaRPr lang="zh-CN" altLang="en-US" b="1" dirty="0" smtClean="0">
              <a:solidFill>
                <a:srgbClr val="FF0000"/>
              </a:solidFill>
              <a:latin typeface="微软雅黑" panose="020B0503020204020204" pitchFamily="34" charset="-122"/>
              <a:sym typeface="+mn-ea"/>
            </a:endParaRPr>
          </a:p>
          <a:p>
            <a:endParaRPr lang="zh-CN" altLang="en-US" b="1" dirty="0" smtClean="0">
              <a:solidFill>
                <a:srgbClr val="FF0000"/>
              </a:solidFill>
              <a:latin typeface="微软雅黑" panose="020B0503020204020204" pitchFamily="34" charset="-122"/>
              <a:sym typeface="+mn-ea"/>
            </a:endParaRPr>
          </a:p>
          <a:p>
            <a:r>
              <a:rPr lang="zh-CN" altLang="en-US" b="1" dirty="0" smtClean="0">
                <a:solidFill>
                  <a:srgbClr val="FF0000"/>
                </a:solidFill>
                <a:latin typeface="微软雅黑" panose="020B0503020204020204" pitchFamily="34" charset="-122"/>
                <a:sym typeface="+mn-ea"/>
              </a:rPr>
              <a:t>密码要求</a:t>
            </a:r>
            <a:r>
              <a:rPr lang="en-US" altLang="zh-CN" b="1" dirty="0" smtClean="0">
                <a:solidFill>
                  <a:srgbClr val="FF0000"/>
                </a:solidFill>
                <a:latin typeface="微软雅黑" panose="020B0503020204020204" pitchFamily="34" charset="-122"/>
                <a:sym typeface="+mn-ea"/>
              </a:rPr>
              <a:t>8</a:t>
            </a:r>
            <a:r>
              <a:rPr lang="en-US" altLang="zh-CN" b="1" dirty="0" smtClean="0">
                <a:solidFill>
                  <a:srgbClr val="FF0000"/>
                </a:solidFill>
                <a:latin typeface="微软雅黑" panose="020B0503020204020204" pitchFamily="34" charset="-122"/>
                <a:sym typeface="+mn-ea"/>
              </a:rPr>
              <a:t>-16</a:t>
            </a:r>
            <a:r>
              <a:rPr lang="zh-CN" altLang="en-US" b="1" dirty="0" smtClean="0">
                <a:solidFill>
                  <a:srgbClr val="FF0000"/>
                </a:solidFill>
                <a:latin typeface="微软雅黑" panose="020B0503020204020204" pitchFamily="34" charset="-122"/>
                <a:sym typeface="+mn-ea"/>
              </a:rPr>
              <a:t>位，至少包含数字、字母、符号两种元素</a:t>
            </a:r>
            <a:endParaRPr lang="zh-CN" altLang="en-US" b="1" dirty="0" smtClean="0">
              <a:solidFill>
                <a:srgbClr val="FF0000"/>
              </a:solidFill>
              <a:latin typeface="微软雅黑" panose="020B0503020204020204" pitchFamily="34" charset="-122"/>
              <a:sym typeface="+mn-ea"/>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386705"/>
            <a:ext cx="10786110" cy="1350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7680325" y="1043940"/>
            <a:ext cx="2433320" cy="42545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615950" y="5501005"/>
            <a:ext cx="1056703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如果您学校有告知您单位账号，输入您学校或单位名称，点击【下一步】然后按照提示输入【学号】【姓名】，点击【验证】登录即可。</a:t>
            </a:r>
            <a:endParaRPr lang="zh-CN" altLang="en-US" sz="1800" dirty="0">
              <a:solidFill>
                <a:schemeClr val="bg1"/>
              </a:solidFill>
              <a:latin typeface="微软雅黑" panose="020B0503020204020204" pitchFamily="34" charset="-122"/>
            </a:endParaRPr>
          </a:p>
        </p:txBody>
      </p:sp>
      <p:sp>
        <p:nvSpPr>
          <p:cNvPr id="4" name="文本框 3"/>
          <p:cNvSpPr txBox="1"/>
          <p:nvPr/>
        </p:nvSpPr>
        <p:spPr>
          <a:xfrm>
            <a:off x="3575685" y="2493010"/>
            <a:ext cx="3171190" cy="922020"/>
          </a:xfrm>
          <a:prstGeom prst="rect">
            <a:avLst/>
          </a:prstGeom>
          <a:noFill/>
        </p:spPr>
        <p:txBody>
          <a:bodyPr wrap="square" rtlCol="0">
            <a:spAutoFit/>
          </a:bodyPr>
          <a:p>
            <a:r>
              <a:rPr lang="zh-CN" altLang="en-US"/>
              <a:t>输入学校</a:t>
            </a:r>
            <a:r>
              <a:rPr lang="en-US" altLang="zh-CN"/>
              <a:t>UC</a:t>
            </a:r>
            <a:r>
              <a:rPr lang="zh-CN" altLang="en-US"/>
              <a:t>码：</a:t>
            </a:r>
            <a:r>
              <a:rPr lang="en-US" altLang="zh-CN" b="1"/>
              <a:t>2293</a:t>
            </a:r>
            <a:r>
              <a:rPr lang="en-US" altLang="zh-CN"/>
              <a:t> </a:t>
            </a:r>
            <a:r>
              <a:rPr lang="zh-CN" altLang="en-US"/>
              <a:t>以后点击【下一步】进入【信息验证】界面：</a:t>
            </a:r>
            <a:endParaRPr lang="zh-CN" altLang="en-US"/>
          </a:p>
        </p:txBody>
      </p:sp>
      <p:pic>
        <p:nvPicPr>
          <p:cNvPr id="3" name="图片 2" descr="1d962e7bd9ea008eca57c9a991e29f9"/>
          <p:cNvPicPr>
            <a:picLocks noChangeAspect="1"/>
          </p:cNvPicPr>
          <p:nvPr/>
        </p:nvPicPr>
        <p:blipFill>
          <a:blip r:embed="rId2"/>
          <a:stretch>
            <a:fillRect/>
          </a:stretch>
        </p:blipFill>
        <p:spPr>
          <a:xfrm>
            <a:off x="845185" y="1094105"/>
            <a:ext cx="1918335" cy="4154805"/>
          </a:xfrm>
          <a:prstGeom prst="rect">
            <a:avLst/>
          </a:prstGeom>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343916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学校</a:t>
            </a:r>
            <a:r>
              <a:rPr lang="en-US" altLang="zh-CN" sz="2800" b="1" dirty="0" smtClean="0">
                <a:latin typeface="微软雅黑" panose="020B0503020204020204" pitchFamily="34" charset="-122"/>
              </a:rPr>
              <a:t>/</a:t>
            </a:r>
            <a:r>
              <a:rPr lang="zh-CN" altLang="en-US" sz="2800" b="1" dirty="0" smtClean="0">
                <a:latin typeface="微软雅黑" panose="020B0503020204020204" pitchFamily="34" charset="-122"/>
              </a:rPr>
              <a:t>单位认证</a:t>
            </a:r>
            <a:endParaRPr lang="en-US" altLang="zh-CN" sz="2800" b="1" dirty="0" smtClean="0">
              <a:latin typeface="微软雅黑" panose="020B0503020204020204" pitchFamily="34" charset="-122"/>
            </a:endParaRPr>
          </a:p>
        </p:txBody>
      </p:sp>
      <p:sp>
        <p:nvSpPr>
          <p:cNvPr id="32" name="Rectangle 31      (向天歌演示原创作品：www.TopPPT.cn)"/>
          <p:cNvSpPr/>
          <p:nvPr/>
        </p:nvSpPr>
        <p:spPr>
          <a:xfrm>
            <a:off x="551180" y="5667375"/>
            <a:ext cx="11290935" cy="12122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10" name="TextBox 43      (向天歌演示原创作品：www.TopPPT.cn)"/>
          <p:cNvSpPr txBox="1">
            <a:spLocks noChangeArrowheads="1"/>
          </p:cNvSpPr>
          <p:nvPr/>
        </p:nvSpPr>
        <p:spPr bwMode="auto">
          <a:xfrm>
            <a:off x="498475" y="5507355"/>
            <a:ext cx="1115123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endParaRPr lang="zh-CN" altLang="en-US" sz="1800" dirty="0" smtClean="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登录以后点击【我】先查看一下您的姓名等信息是否正确。</a:t>
            </a:r>
            <a:endParaRPr lang="zh-CN" altLang="en-US" sz="1800" dirty="0" smtClean="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如果您之前填写学校或单位名称页面跳过了，现在想要进行验证，您可以点击设置，点击【账号管理】</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【单位设置】进行验证，【学校</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单位】</a:t>
            </a:r>
            <a:r>
              <a:rPr lang="zh-CN" altLang="en-US" sz="1800" dirty="0" smtClean="0">
                <a:solidFill>
                  <a:schemeClr val="bg1"/>
                </a:solidFill>
                <a:latin typeface="微软雅黑" panose="020B0503020204020204" pitchFamily="34" charset="-122"/>
                <a:sym typeface="+mn-ea"/>
              </a:rPr>
              <a:t>一栏填写您的学校名称，【学号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工号】一栏填写您学校通知的账号。</a:t>
            </a:r>
            <a:endParaRPr lang="en-US" altLang="zh-CN" sz="1800" dirty="0" smtClean="0">
              <a:solidFill>
                <a:schemeClr val="bg1"/>
              </a:solidFill>
              <a:latin typeface="微软雅黑" panose="020B0503020204020204" pitchFamily="34" charset="-122"/>
              <a:sym typeface="+mn-ea"/>
            </a:endParaRPr>
          </a:p>
        </p:txBody>
      </p:sp>
      <p:sp>
        <p:nvSpPr>
          <p:cNvPr id="8" name="矩形 7"/>
          <p:cNvSpPr/>
          <p:nvPr/>
        </p:nvSpPr>
        <p:spPr>
          <a:xfrm>
            <a:off x="10253980" y="1833245"/>
            <a:ext cx="1322070" cy="261048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356850" y="1995170"/>
            <a:ext cx="1220470" cy="2306955"/>
          </a:xfrm>
          <a:prstGeom prst="rect">
            <a:avLst/>
          </a:prstGeom>
          <a:noFill/>
        </p:spPr>
        <p:txBody>
          <a:bodyPr wrap="square" rtlCol="0">
            <a:spAutoFit/>
          </a:bodyPr>
          <a:p>
            <a:r>
              <a:rPr lang="zh-CN" altLang="en-US" b="1">
                <a:solidFill>
                  <a:srgbClr val="FF0000"/>
                </a:solidFill>
              </a:rPr>
              <a:t>注意：</a:t>
            </a:r>
            <a:endParaRPr lang="zh-CN" altLang="en-US" b="1">
              <a:solidFill>
                <a:srgbClr val="FF0000"/>
              </a:solidFill>
            </a:endParaRPr>
          </a:p>
          <a:p>
            <a:r>
              <a:rPr lang="zh-CN" altLang="en-US" b="1">
                <a:solidFill>
                  <a:srgbClr val="FF0000"/>
                </a:solidFill>
              </a:rPr>
              <a:t>单位认证时一定要多次检查自己输入的学校名称和账号。</a:t>
            </a:r>
            <a:endParaRPr lang="zh-CN" altLang="en-US" b="1">
              <a:solidFill>
                <a:srgbClr val="FF0000"/>
              </a:solidFill>
            </a:endParaRPr>
          </a:p>
        </p:txBody>
      </p:sp>
      <p:pic>
        <p:nvPicPr>
          <p:cNvPr id="3" name="图片 2"/>
          <p:cNvPicPr>
            <a:picLocks noChangeAspect="1"/>
          </p:cNvPicPr>
          <p:nvPr/>
        </p:nvPicPr>
        <p:blipFill>
          <a:blip r:embed="rId1"/>
          <a:stretch>
            <a:fillRect/>
          </a:stretch>
        </p:blipFill>
        <p:spPr>
          <a:xfrm>
            <a:off x="681355" y="834390"/>
            <a:ext cx="2120265" cy="4593590"/>
          </a:xfrm>
          <a:prstGeom prst="rect">
            <a:avLst/>
          </a:prstGeom>
        </p:spPr>
      </p:pic>
      <p:pic>
        <p:nvPicPr>
          <p:cNvPr id="4" name="图片 3"/>
          <p:cNvPicPr>
            <a:picLocks noChangeAspect="1"/>
          </p:cNvPicPr>
          <p:nvPr/>
        </p:nvPicPr>
        <p:blipFill>
          <a:blip r:embed="rId2"/>
          <a:stretch>
            <a:fillRect/>
          </a:stretch>
        </p:blipFill>
        <p:spPr>
          <a:xfrm>
            <a:off x="4008120" y="834390"/>
            <a:ext cx="2122170" cy="4598035"/>
          </a:xfrm>
          <a:prstGeom prst="rect">
            <a:avLst/>
          </a:prstGeom>
        </p:spPr>
      </p:pic>
      <p:pic>
        <p:nvPicPr>
          <p:cNvPr id="5" name="图片 4"/>
          <p:cNvPicPr>
            <a:picLocks noChangeAspect="1"/>
          </p:cNvPicPr>
          <p:nvPr/>
        </p:nvPicPr>
        <p:blipFill>
          <a:blip r:embed="rId3"/>
          <a:stretch>
            <a:fillRect/>
          </a:stretch>
        </p:blipFill>
        <p:spPr>
          <a:xfrm>
            <a:off x="7468870" y="834390"/>
            <a:ext cx="2107565" cy="4566285"/>
          </a:xfrm>
          <a:prstGeom prst="rect">
            <a:avLst/>
          </a:prstGeom>
        </p:spPr>
      </p:pic>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10.xml><?xml version="1.0" encoding="utf-8"?>
<p:tagLst xmlns:p="http://schemas.openxmlformats.org/presentationml/2006/main">
  <p:tag name="KSO_WM_SLIDE_MODEL_TYPE" val="dynamicNum"/>
</p:tagLst>
</file>

<file path=ppt/tags/tag11.xml><?xml version="1.0" encoding="utf-8"?>
<p:tagLst xmlns:p="http://schemas.openxmlformats.org/presentationml/2006/main">
  <p:tag name="COMMONDATA" val="eyJoZGlkIjoiYzBjMmNhMTBjNTI5NjI4NWVmMTM1YWQyMmE1ZWZhZWIifQ=="/>
</p:tagLst>
</file>

<file path=ppt/tags/tag2.xml><?xml version="1.0" encoding="utf-8"?>
<p:tagLst xmlns:p="http://schemas.openxmlformats.org/presentationml/2006/main">
  <p:tag name="KSO_WM_SLIDE_MODEL_TYPE" val="cover"/>
</p:tagLst>
</file>

<file path=ppt/tags/tag3.xml><?xml version="1.0" encoding="utf-8"?>
<p:tagLst xmlns:p="http://schemas.openxmlformats.org/presentationml/2006/main">
  <p:tag name="KSO_WM_UNIT_PLACING_PICTURE_USER_VIEWPORT" val="{&quot;height&quot;:8604,&quot;width&quot;:5081}"/>
</p:tagLst>
</file>

<file path=ppt/tags/tag4.xml><?xml version="1.0" encoding="utf-8"?>
<p:tagLst xmlns:p="http://schemas.openxmlformats.org/presentationml/2006/main">
  <p:tag name="KSO_WM_UNIT_PLACING_PICTURE_USER_VIEWPORT" val="{&quot;height&quot;:8610,&quot;width&quot;:4845}"/>
</p:tagLst>
</file>

<file path=ppt/tags/tag5.xml><?xml version="1.0" encoding="utf-8"?>
<p:tagLst xmlns:p="http://schemas.openxmlformats.org/presentationml/2006/main">
  <p:tag name="KSO_WM_SLIDE_MODEL_TYPE" val="dynamicNum"/>
</p:tagLst>
</file>

<file path=ppt/tags/tag6.xml><?xml version="1.0" encoding="utf-8"?>
<p:tagLst xmlns:p="http://schemas.openxmlformats.org/presentationml/2006/main">
  <p:tag name="KSO_WM_SLIDE_MODEL_TYPE" val="cover"/>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UNIT_PLACING_PICTURE_USER_VIEWPORT" val="{&quot;height&quot;:11340,&quot;width&quot;:17520}"/>
</p:tagLst>
</file>

<file path=ppt/tags/tag9.xml><?xml version="1.0" encoding="utf-8"?>
<p:tagLst xmlns:p="http://schemas.openxmlformats.org/presentationml/2006/main">
  <p:tag name="KSO_WM_SLIDE_MODEL_TYPE" val="dynamicNum"/>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6201</Words>
  <Application>WPS 演示</Application>
  <PresentationFormat>宽屏</PresentationFormat>
  <Paragraphs>289</Paragraphs>
  <Slides>41</Slides>
  <Notes>29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41</vt:i4>
      </vt:variant>
    </vt:vector>
  </HeadingPairs>
  <TitlesOfParts>
    <vt:vector size="50" baseType="lpstr">
      <vt:lpstr>Arial</vt:lpstr>
      <vt:lpstr>宋体</vt:lpstr>
      <vt:lpstr>Wingdings</vt:lpstr>
      <vt:lpstr>Calibri</vt:lpstr>
      <vt:lpstr>微软雅黑</vt:lpstr>
      <vt:lpstr>Wingdings</vt:lpstr>
      <vt:lpstr>Arial Unicode MS</vt:lpstr>
      <vt:lpstr>Calibri</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小王小王</cp:lastModifiedBy>
  <cp:revision>280</cp:revision>
  <dcterms:created xsi:type="dcterms:W3CDTF">2013-10-08T09:05:00Z</dcterms:created>
  <dcterms:modified xsi:type="dcterms:W3CDTF">2023-09-15T01:06:08Z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2052-12.1.0.15374</vt:lpwstr>
  </property>
  <property fmtid="{D5CDD505-2E9C-101B-9397-08002B2CF9AE}" pid="5" name="ICV">
    <vt:lpwstr>69A3E0920C864CC48EFBF68D36F1AD25_12</vt:lpwstr>
  </property>
</Properties>
</file>