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0"/>
  </p:handoutMasterIdLst>
  <p:sldIdLst>
    <p:sldId id="595" r:id="rId3"/>
    <p:sldId id="596" r:id="rId5"/>
    <p:sldId id="597" r:id="rId6"/>
    <p:sldId id="598" r:id="rId7"/>
    <p:sldId id="599" r:id="rId8"/>
    <p:sldId id="601" r:id="rId9"/>
    <p:sldId id="337" r:id="rId10"/>
    <p:sldId id="338" r:id="rId11"/>
    <p:sldId id="585" r:id="rId12"/>
    <p:sldId id="583" r:id="rId13"/>
    <p:sldId id="722" r:id="rId14"/>
    <p:sldId id="754" r:id="rId15"/>
    <p:sldId id="586" r:id="rId16"/>
    <p:sldId id="587" r:id="rId17"/>
    <p:sldId id="339" r:id="rId18"/>
    <p:sldId id="614" r:id="rId19"/>
    <p:sldId id="659" r:id="rId20"/>
    <p:sldId id="625" r:id="rId21"/>
    <p:sldId id="629" r:id="rId22"/>
    <p:sldId id="628" r:id="rId23"/>
    <p:sldId id="757" r:id="rId24"/>
    <p:sldId id="756" r:id="rId25"/>
    <p:sldId id="701" r:id="rId26"/>
    <p:sldId id="631" r:id="rId27"/>
    <p:sldId id="632" r:id="rId28"/>
    <p:sldId id="634" r:id="rId29"/>
    <p:sldId id="633" r:id="rId30"/>
    <p:sldId id="635" r:id="rId31"/>
    <p:sldId id="790" r:id="rId32"/>
    <p:sldId id="760" r:id="rId33"/>
    <p:sldId id="681" r:id="rId34"/>
    <p:sldId id="637" r:id="rId35"/>
    <p:sldId id="638" r:id="rId36"/>
    <p:sldId id="643" r:id="rId37"/>
    <p:sldId id="682" r:id="rId38"/>
    <p:sldId id="692" r:id="rId39"/>
    <p:sldId id="702" r:id="rId40"/>
    <p:sldId id="693" r:id="rId41"/>
    <p:sldId id="758" r:id="rId42"/>
    <p:sldId id="759" r:id="rId43"/>
    <p:sldId id="683" r:id="rId44"/>
    <p:sldId id="679" r:id="rId45"/>
    <p:sldId id="680" r:id="rId46"/>
    <p:sldId id="678" r:id="rId47"/>
    <p:sldId id="677" r:id="rId48"/>
    <p:sldId id="691" r:id="rId49"/>
  </p:sldIdLst>
  <p:sldSz cx="12192000" cy="6858000"/>
  <p:notesSz cx="6858000" cy="9144000"/>
  <p:custDataLst>
    <p:tags r:id="rId5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0" userDrawn="1">
          <p15:clr>
            <a:srgbClr val="A4A3A4"/>
          </p15:clr>
        </p15:guide>
        <p15:guide id="2" pos="37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23357" initials="2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A3D0"/>
    <a:srgbClr val="4F81BD"/>
    <a:srgbClr val="3CA0FE"/>
    <a:srgbClr val="2B2E30"/>
    <a:srgbClr val="E8E8E6"/>
    <a:srgbClr val="C354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8" autoAdjust="0"/>
    <p:restoredTop sz="90546" autoAdjust="0"/>
  </p:normalViewPr>
  <p:slideViewPr>
    <p:cSldViewPr showGuides="1">
      <p:cViewPr varScale="1">
        <p:scale>
          <a:sx n="93" d="100"/>
          <a:sy n="93" d="100"/>
        </p:scale>
        <p:origin x="1668" y="90"/>
      </p:cViewPr>
      <p:guideLst>
        <p:guide orient="horz" pos="1870"/>
        <p:guide pos="37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5" Type="http://schemas.openxmlformats.org/officeDocument/2006/relationships/tags" Target="tags/tag38.xml"/><Relationship Id="rId54" Type="http://schemas.openxmlformats.org/officeDocument/2006/relationships/commentAuthors" Target="commentAuthors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D929F8F-6AC4-41D7-8D4F-44586CEB8A4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09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41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D6D7B0-4AFA-4623-AD21-85815AFD0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3220D6-F7A5-4B01-81A4-153D646ACB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929F8F-6AC4-41D7-8D4F-44586CEB8A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3220D6-F7A5-4B01-81A4-153D646ACB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3220D6-F7A5-4B01-81A4-153D646ACB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6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D6EA45-BC67-43CE-AAF0-532557FCC3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6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D6EA45-BC67-43CE-AAF0-532557FCC3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331EB5-52B3-4478-A88A-D40DE687C6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6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D6EA45-BC67-43CE-AAF0-532557FCC3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6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D6EA45-BC67-43CE-AAF0-532557FCC3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20DBDD-B5A5-4EF1-B85C-9474888EF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501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BD99BE4-BEC2-45F9-8575-272D0A8E8FA3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6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D6EA45-BC67-43CE-AAF0-532557FCC3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6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D6EA45-BC67-43CE-AAF0-532557FCC3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546122C-F768-40A2-A128-E096586C23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3220D6-F7A5-4B01-81A4-153D646ACB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dirty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3220D6-F7A5-4B01-81A4-153D646ACB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5DA5C-BD1B-4ED2-A9EA-606C3FCF408A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BA94E-209C-4E91-B24C-C0E304382803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67DD7-D743-405D-8C34-5ABA791880A8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B71ED-FC88-46D6-A209-6F19D8417695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20FF1-0B54-4FA7-B56B-A3101690771C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A0947-A23A-4291-B388-91991A5875CE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471FB-2731-4A64-8845-396BCE39DACC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5BF19-E013-4712-A8DF-28B75B3FCC51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1E7D7-5BED-4850-8C13-E23A7C83FB1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C99F0-2208-4924-9167-31BFCE69A2A4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F74A-182E-48A3-A459-3B9EFED3E0C0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8E8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603A5A9-4B4A-498B-A0E9-DA53D806FFFA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7" Type="http://schemas.openxmlformats.org/officeDocument/2006/relationships/notesSlide" Target="../notesSlides/notesSlide20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28.xml"/><Relationship Id="rId14" Type="http://schemas.openxmlformats.org/officeDocument/2006/relationships/tags" Target="../tags/tag27.xml"/><Relationship Id="rId13" Type="http://schemas.openxmlformats.org/officeDocument/2006/relationships/tags" Target="../tags/tag26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1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9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0.png"/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.xml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2.png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9.png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image" Target="../media/image90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31.xml"/><Relationship Id="rId2" Type="http://schemas.openxmlformats.org/officeDocument/2006/relationships/image" Target="../media/image94.png"/><Relationship Id="rId1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32.xml"/><Relationship Id="rId2" Type="http://schemas.openxmlformats.org/officeDocument/2006/relationships/image" Target="../media/image96.png"/><Relationship Id="rId1" Type="http://schemas.openxmlformats.org/officeDocument/2006/relationships/image" Target="../media/image95.png"/></Relationships>
</file>

<file path=ppt/slides/_rels/slide4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.xml"/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image" Target="../media/image97.png"/></Relationships>
</file>

<file path=ppt/slides/_rels/slide4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.xml"/><Relationship Id="rId4" Type="http://schemas.openxmlformats.org/officeDocument/2006/relationships/image" Target="../media/image103.png"/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image" Target="../media/image100.png"/></Relationships>
</file>

<file path=ppt/slides/_rels/slide4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5.xml"/><Relationship Id="rId4" Type="http://schemas.openxmlformats.org/officeDocument/2006/relationships/image" Target="../media/image107.png"/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image" Target="../media/image108.png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image" Target="../media/image11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      (向天歌演示原创作品：www.TopPPT.cn)"/>
          <p:cNvSpPr/>
          <p:nvPr/>
        </p:nvSpPr>
        <p:spPr>
          <a:xfrm rot="19177476">
            <a:off x="8159750" y="312738"/>
            <a:ext cx="5683250" cy="5346700"/>
          </a:xfrm>
          <a:custGeom>
            <a:avLst/>
            <a:gdLst>
              <a:gd name="connsiteX0" fmla="*/ 699354 w 5683751"/>
              <a:gd name="connsiteY0" fmla="*/ 2660654 h 5347153"/>
              <a:gd name="connsiteX1" fmla="*/ 699354 w 5683751"/>
              <a:gd name="connsiteY1" fmla="*/ 4647799 h 5347153"/>
              <a:gd name="connsiteX2" fmla="*/ 2720656 w 5683751"/>
              <a:gd name="connsiteY2" fmla="*/ 4654875 h 5347153"/>
              <a:gd name="connsiteX3" fmla="*/ 2131993 w 5683751"/>
              <a:gd name="connsiteY3" fmla="*/ 5347153 h 5347153"/>
              <a:gd name="connsiteX4" fmla="*/ 0 w 5683751"/>
              <a:gd name="connsiteY4" fmla="*/ 5347153 h 5347153"/>
              <a:gd name="connsiteX5" fmla="*/ 0 w 5683751"/>
              <a:gd name="connsiteY5" fmla="*/ 2660489 h 5347153"/>
              <a:gd name="connsiteX6" fmla="*/ 2808800 w 5683751"/>
              <a:gd name="connsiteY6" fmla="*/ 0 h 5347153"/>
              <a:gd name="connsiteX7" fmla="*/ 2832652 w 5683751"/>
              <a:gd name="connsiteY7" fmla="*/ 699354 h 5347153"/>
              <a:gd name="connsiteX8" fmla="*/ 699354 w 5683751"/>
              <a:gd name="connsiteY8" fmla="*/ 699354 h 5347153"/>
              <a:gd name="connsiteX9" fmla="*/ 699354 w 5683751"/>
              <a:gd name="connsiteY9" fmla="*/ 2481295 h 5347153"/>
              <a:gd name="connsiteX10" fmla="*/ 0 w 5683751"/>
              <a:gd name="connsiteY10" fmla="*/ 2481130 h 5347153"/>
              <a:gd name="connsiteX11" fmla="*/ 0 w 5683751"/>
              <a:gd name="connsiteY11" fmla="*/ 0 h 5347153"/>
              <a:gd name="connsiteX12" fmla="*/ 4307551 w 5683751"/>
              <a:gd name="connsiteY12" fmla="*/ 0 h 5347153"/>
              <a:gd name="connsiteX13" fmla="*/ 5683751 w 5683751"/>
              <a:gd name="connsiteY13" fmla="*/ 1170220 h 5347153"/>
              <a:gd name="connsiteX14" fmla="*/ 5080222 w 5683751"/>
              <a:gd name="connsiteY14" fmla="*/ 1879981 h 5347153"/>
              <a:gd name="connsiteX15" fmla="*/ 5080546 w 5683751"/>
              <a:gd name="connsiteY15" fmla="*/ 1701265 h 5347153"/>
              <a:gd name="connsiteX16" fmla="*/ 5081521 w 5683751"/>
              <a:gd name="connsiteY16" fmla="*/ 699354 h 5347153"/>
              <a:gd name="connsiteX17" fmla="*/ 3041115 w 5683751"/>
              <a:gd name="connsiteY17" fmla="*/ 699354 h 5347153"/>
              <a:gd name="connsiteX18" fmla="*/ 3017264 w 5683751"/>
              <a:gd name="connsiteY18" fmla="*/ 0 h 534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3751" h="5347153">
                <a:moveTo>
                  <a:pt x="699354" y="2660654"/>
                </a:moveTo>
                <a:lnTo>
                  <a:pt x="699354" y="4647799"/>
                </a:lnTo>
                <a:lnTo>
                  <a:pt x="2720656" y="4654875"/>
                </a:lnTo>
                <a:lnTo>
                  <a:pt x="2131993" y="5347153"/>
                </a:lnTo>
                <a:lnTo>
                  <a:pt x="0" y="5347153"/>
                </a:lnTo>
                <a:lnTo>
                  <a:pt x="0" y="2660489"/>
                </a:lnTo>
                <a:close/>
                <a:moveTo>
                  <a:pt x="2808800" y="0"/>
                </a:moveTo>
                <a:lnTo>
                  <a:pt x="2832652" y="699354"/>
                </a:lnTo>
                <a:lnTo>
                  <a:pt x="699354" y="699354"/>
                </a:lnTo>
                <a:lnTo>
                  <a:pt x="699354" y="2481295"/>
                </a:lnTo>
                <a:lnTo>
                  <a:pt x="0" y="2481130"/>
                </a:lnTo>
                <a:lnTo>
                  <a:pt x="0" y="0"/>
                </a:lnTo>
                <a:close/>
                <a:moveTo>
                  <a:pt x="4307551" y="0"/>
                </a:moveTo>
                <a:lnTo>
                  <a:pt x="5683751" y="1170220"/>
                </a:lnTo>
                <a:lnTo>
                  <a:pt x="5080222" y="1879981"/>
                </a:lnTo>
                <a:lnTo>
                  <a:pt x="5080546" y="1701265"/>
                </a:lnTo>
                <a:cubicBezTo>
                  <a:pt x="5081157" y="1364859"/>
                  <a:pt x="5081625" y="1029670"/>
                  <a:pt x="5081521" y="699354"/>
                </a:cubicBezTo>
                <a:lnTo>
                  <a:pt x="3041115" y="699354"/>
                </a:lnTo>
                <a:lnTo>
                  <a:pt x="3017264" y="0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Freeform 38      (向天歌演示原创作品：www.TopPPT.cn)"/>
          <p:cNvSpPr/>
          <p:nvPr/>
        </p:nvSpPr>
        <p:spPr>
          <a:xfrm rot="19177476">
            <a:off x="10460038" y="1317625"/>
            <a:ext cx="3463925" cy="4075113"/>
          </a:xfrm>
          <a:custGeom>
            <a:avLst/>
            <a:gdLst>
              <a:gd name="connsiteX0" fmla="*/ 699354 w 3464896"/>
              <a:gd name="connsiteY0" fmla="*/ 2076448 h 4074783"/>
              <a:gd name="connsiteX1" fmla="*/ 699354 w 3464896"/>
              <a:gd name="connsiteY1" fmla="*/ 3252330 h 4074783"/>
              <a:gd name="connsiteX2" fmla="*/ 0 w 3464896"/>
              <a:gd name="connsiteY2" fmla="*/ 4074783 h 4074783"/>
              <a:gd name="connsiteX3" fmla="*/ 0 w 3464896"/>
              <a:gd name="connsiteY3" fmla="*/ 2076283 h 4074783"/>
              <a:gd name="connsiteX4" fmla="*/ 1684570 w 3464896"/>
              <a:gd name="connsiteY4" fmla="*/ 0 h 4074783"/>
              <a:gd name="connsiteX5" fmla="*/ 1708421 w 3464896"/>
              <a:gd name="connsiteY5" fmla="*/ 699355 h 4074783"/>
              <a:gd name="connsiteX6" fmla="*/ 699354 w 3464896"/>
              <a:gd name="connsiteY6" fmla="*/ 699354 h 4074783"/>
              <a:gd name="connsiteX7" fmla="*/ 699354 w 3464896"/>
              <a:gd name="connsiteY7" fmla="*/ 1859921 h 4074783"/>
              <a:gd name="connsiteX8" fmla="*/ 0 w 3464896"/>
              <a:gd name="connsiteY8" fmla="*/ 1859755 h 4074783"/>
              <a:gd name="connsiteX9" fmla="*/ 0 w 3464896"/>
              <a:gd name="connsiteY9" fmla="*/ 0 h 4074783"/>
              <a:gd name="connsiteX10" fmla="*/ 3464896 w 3464896"/>
              <a:gd name="connsiteY10" fmla="*/ 1 h 4074783"/>
              <a:gd name="connsiteX11" fmla="*/ 2870217 w 3464896"/>
              <a:gd name="connsiteY11" fmla="*/ 699354 h 4074783"/>
              <a:gd name="connsiteX12" fmla="*/ 1916884 w 3464896"/>
              <a:gd name="connsiteY12" fmla="*/ 699354 h 4074783"/>
              <a:gd name="connsiteX13" fmla="*/ 1893033 w 3464896"/>
              <a:gd name="connsiteY13" fmla="*/ 1 h 407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4896" h="4074783">
                <a:moveTo>
                  <a:pt x="699354" y="2076448"/>
                </a:moveTo>
                <a:lnTo>
                  <a:pt x="699354" y="3252330"/>
                </a:lnTo>
                <a:lnTo>
                  <a:pt x="0" y="4074783"/>
                </a:lnTo>
                <a:lnTo>
                  <a:pt x="0" y="2076283"/>
                </a:lnTo>
                <a:close/>
                <a:moveTo>
                  <a:pt x="1684570" y="0"/>
                </a:moveTo>
                <a:lnTo>
                  <a:pt x="1708421" y="699355"/>
                </a:lnTo>
                <a:lnTo>
                  <a:pt x="699354" y="699354"/>
                </a:lnTo>
                <a:lnTo>
                  <a:pt x="699354" y="1859921"/>
                </a:lnTo>
                <a:lnTo>
                  <a:pt x="0" y="1859755"/>
                </a:lnTo>
                <a:lnTo>
                  <a:pt x="0" y="0"/>
                </a:lnTo>
                <a:close/>
                <a:moveTo>
                  <a:pt x="3464896" y="1"/>
                </a:moveTo>
                <a:lnTo>
                  <a:pt x="2870217" y="699354"/>
                </a:lnTo>
                <a:lnTo>
                  <a:pt x="1916884" y="699354"/>
                </a:lnTo>
                <a:lnTo>
                  <a:pt x="1893033" y="1"/>
                </a:lnTo>
                <a:close/>
              </a:path>
            </a:pathLst>
          </a:cu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078" name="Group 3      (向天歌演示原创作品：www.TopPPT.cn)"/>
          <p:cNvGrpSpPr/>
          <p:nvPr/>
        </p:nvGrpSpPr>
        <p:grpSpPr bwMode="auto">
          <a:xfrm>
            <a:off x="1559496" y="5253072"/>
            <a:ext cx="1776834" cy="120650"/>
            <a:chOff x="1559554" y="4356850"/>
            <a:chExt cx="1777310" cy="121200"/>
          </a:xfrm>
        </p:grpSpPr>
        <p:cxnSp>
          <p:nvCxnSpPr>
            <p:cNvPr id="24" name="Straight Connector 23      (向天歌演示原创作品：www.TopPPT.cn)"/>
            <p:cNvCxnSpPr/>
            <p:nvPr/>
          </p:nvCxnSpPr>
          <p:spPr>
            <a:xfrm flipH="1">
              <a:off x="1559554" y="4405713"/>
              <a:ext cx="1656184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21A3D0"/>
                  </a:gs>
                  <a:gs pos="89000">
                    <a:schemeClr val="bg1"/>
                  </a:gs>
                  <a:gs pos="83000">
                    <a:srgbClr val="E8E8E6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      (向天歌演示原创作品：www.TopPPT.cn)"/>
            <p:cNvSpPr/>
            <p:nvPr/>
          </p:nvSpPr>
          <p:spPr>
            <a:xfrm>
              <a:off x="3216182" y="4356850"/>
              <a:ext cx="120682" cy="121200"/>
            </a:xfrm>
            <a:prstGeom prst="ellipse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079" name="Group 4      (向天歌演示原创作品：www.TopPPT.cn)"/>
          <p:cNvGrpSpPr/>
          <p:nvPr/>
        </p:nvGrpSpPr>
        <p:grpSpPr bwMode="auto">
          <a:xfrm>
            <a:off x="4051300" y="5253072"/>
            <a:ext cx="1868488" cy="120650"/>
            <a:chOff x="4050658" y="4356850"/>
            <a:chExt cx="1869506" cy="121200"/>
          </a:xfrm>
        </p:grpSpPr>
        <p:cxnSp>
          <p:nvCxnSpPr>
            <p:cNvPr id="25" name="Straight Connector 24      (向天歌演示原创作品：www.TopPPT.cn)"/>
            <p:cNvCxnSpPr/>
            <p:nvPr/>
          </p:nvCxnSpPr>
          <p:spPr>
            <a:xfrm flipV="1">
              <a:off x="4171858" y="4414006"/>
              <a:ext cx="1748306" cy="3444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21A3D0"/>
                  </a:gs>
                  <a:gs pos="89000">
                    <a:schemeClr val="bg1"/>
                  </a:gs>
                  <a:gs pos="83000">
                    <a:srgbClr val="E8E8E6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      (向天歌演示原创作品：www.TopPPT.cn)"/>
            <p:cNvSpPr/>
            <p:nvPr/>
          </p:nvSpPr>
          <p:spPr>
            <a:xfrm>
              <a:off x="4050658" y="4356850"/>
              <a:ext cx="120716" cy="121200"/>
            </a:xfrm>
            <a:prstGeom prst="ellipse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Rectangle 44      (向天歌演示原创作品：www.TopPPT.cn)"/>
          <p:cNvSpPr/>
          <p:nvPr/>
        </p:nvSpPr>
        <p:spPr>
          <a:xfrm>
            <a:off x="3992880" y="2479675"/>
            <a:ext cx="2504440" cy="840105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81" name="TextBox 6      (向天歌演示原创作品：www.TopPPT.cn)"/>
          <p:cNvSpPr txBox="1">
            <a:spLocks noChangeArrowheads="1"/>
          </p:cNvSpPr>
          <p:nvPr/>
        </p:nvSpPr>
        <p:spPr bwMode="auto">
          <a:xfrm>
            <a:off x="4279900" y="2635885"/>
            <a:ext cx="21062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选修课平台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19      (向天歌演示原创作品：www.TopPPT.cn)"/>
          <p:cNvSpPr/>
          <p:nvPr/>
        </p:nvSpPr>
        <p:spPr>
          <a:xfrm rot="2289162">
            <a:off x="2543810" y="1380173"/>
            <a:ext cx="1314450" cy="1316037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85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2641600" y="1334770"/>
            <a:ext cx="126936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雅</a:t>
            </a:r>
            <a:endParaRPr lang="zh-CN" altLang="en-US" sz="8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Rectangle 19      (向天歌演示原创作品：www.TopPPT.cn)"/>
          <p:cNvSpPr/>
          <p:nvPr/>
        </p:nvSpPr>
        <p:spPr>
          <a:xfrm rot="2289162">
            <a:off x="1158861" y="2167079"/>
            <a:ext cx="1314450" cy="1316037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7115" y="2092006"/>
            <a:ext cx="138112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hangingPunct="1"/>
            <a:r>
              <a:rPr lang="zh-CN" altLang="en-US" sz="8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尔</a:t>
            </a:r>
            <a:endParaRPr lang="zh-CN" altLang="en-US" sz="8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6547" y="226604"/>
            <a:ext cx="2030965" cy="8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864870" y="3840480"/>
            <a:ext cx="630745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学生使用指南</a:t>
            </a:r>
            <a:r>
              <a:rPr lang="en-US" altLang="zh-CN" sz="4800" b="1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4800" b="1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</a:t>
            </a:r>
            <a:r>
              <a:rPr lang="zh-CN" altLang="en-US" sz="4800" b="1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端</a:t>
            </a:r>
            <a:r>
              <a:rPr lang="en-US" altLang="zh-CN" sz="4800" b="1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4800" b="1">
              <a:solidFill>
                <a:srgbClr val="2B2E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870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21031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登录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6871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3810" y="5948680"/>
            <a:ext cx="12165965" cy="6032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手机号快捷登录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，选择一键登录；或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短信验证码登录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，手动输入手机号。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58665" y="832485"/>
            <a:ext cx="3289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点击【手机验证码登录】</a:t>
            </a:r>
            <a:endParaRPr lang="zh-CN" altLang="en-US"/>
          </a:p>
        </p:txBody>
      </p:sp>
      <p:sp>
        <p:nvSpPr>
          <p:cNvPr id="22" name="右箭头 21"/>
          <p:cNvSpPr/>
          <p:nvPr/>
        </p:nvSpPr>
        <p:spPr>
          <a:xfrm>
            <a:off x="6974840" y="3009265"/>
            <a:ext cx="1753235" cy="747395"/>
          </a:xfrm>
          <a:prstGeom prst="rightArrow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055485" y="1391285"/>
            <a:ext cx="15887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如果手机号之前注册过，点击【登录】会直接登录成功，不会出现该页面</a:t>
            </a:r>
            <a:endParaRPr lang="zh-CN" altLang="en-US"/>
          </a:p>
        </p:txBody>
      </p:sp>
      <p:pic>
        <p:nvPicPr>
          <p:cNvPr id="7" name="图片 6"/>
          <p:cNvPicPr/>
          <p:nvPr/>
        </p:nvPicPr>
        <p:blipFill>
          <a:blip r:embed="rId1"/>
        </p:blipFill>
        <p:spPr>
          <a:xfrm>
            <a:off x="4806950" y="1135380"/>
            <a:ext cx="2190115" cy="474599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2"/>
        </p:blipFill>
        <p:spPr>
          <a:xfrm>
            <a:off x="8754110" y="937260"/>
            <a:ext cx="2134870" cy="4902200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3"/>
        </p:blipFill>
        <p:spPr>
          <a:xfrm>
            <a:off x="1268095" y="1053465"/>
            <a:ext cx="2181225" cy="47777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43380" y="742950"/>
            <a:ext cx="13265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一键登录</a:t>
            </a:r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870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21031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找回密码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2920" y="619760"/>
            <a:ext cx="2574290" cy="494919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52475" y="5589270"/>
            <a:ext cx="10242550" cy="9899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场景：手机号在用，密码忘记了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解决方法：点击登录页面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忘记密码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，输入手机号，获取验证码，重置密码。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775" y="620395"/>
            <a:ext cx="2437765" cy="49485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108" y="731534"/>
            <a:ext cx="2343330" cy="5071204"/>
          </a:xfrm>
          <a:prstGeom prst="rect">
            <a:avLst/>
          </a:prstGeom>
        </p:spPr>
      </p:pic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870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21031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找回密码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5650"/>
            <a:ext cx="2366010" cy="51504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057" y="764540"/>
            <a:ext cx="2367915" cy="51415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4381" y="755333"/>
            <a:ext cx="2366010" cy="5144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8736" y="764540"/>
            <a:ext cx="2359025" cy="51288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7784" y="737567"/>
            <a:ext cx="2343330" cy="50864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2344" y="3722785"/>
            <a:ext cx="2052955" cy="18453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0" y="5568095"/>
            <a:ext cx="12072664" cy="133794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场景：手机号不用，密码忘记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解决方法：点击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其他登录方式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页面上的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忘记密码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，按照提示完成人脸采集，上传身份证，用新手机号获取验证码进行信息验证，验证完成即可登录。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870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343916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学校</a:t>
            </a:r>
            <a:r>
              <a:rPr lang="en-US" altLang="zh-CN" sz="2800" b="1" dirty="0">
                <a:latin typeface="微软雅黑" panose="020B0503020204020204" pitchFamily="34" charset="-122"/>
              </a:rPr>
              <a:t>/</a:t>
            </a:r>
            <a:r>
              <a:rPr lang="zh-CN" altLang="en-US" sz="2800" b="1" dirty="0">
                <a:latin typeface="微软雅黑" panose="020B0503020204020204" pitchFamily="34" charset="-122"/>
              </a:rPr>
              <a:t>绑定单位</a:t>
            </a:r>
            <a:endParaRPr lang="en-US" altLang="zh-CN" sz="2800" b="1" dirty="0">
              <a:latin typeface="微软雅黑" panose="020B0503020204020204" pitchFamily="34" charset="-122"/>
            </a:endParaRPr>
          </a:p>
        </p:txBody>
      </p:sp>
      <p:sp>
        <p:nvSpPr>
          <p:cNvPr id="10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542925" y="5567680"/>
            <a:ext cx="11216640" cy="12909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点击学习通底部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我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头像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绑定单位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添加单位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进行认证。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单位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uc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码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单位名称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：您的学校名称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学号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工号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：学校通知的学号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37494" y="2007670"/>
            <a:ext cx="1529251" cy="271747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526394" y="2007670"/>
            <a:ext cx="1440352" cy="2537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</a:rPr>
              <a:t>注意：</a:t>
            </a:r>
            <a:endParaRPr lang="zh-CN" altLang="en-US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</a:rPr>
              <a:t>单位认证时一定要多次检查自己输入的学校名称和账号。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t="910"/>
          <a:stretch>
            <a:fillRect/>
          </a:stretch>
        </p:blipFill>
        <p:spPr>
          <a:xfrm>
            <a:off x="5618480" y="708025"/>
            <a:ext cx="2263140" cy="48742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885" y="692785"/>
            <a:ext cx="2251710" cy="487489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714375"/>
            <a:ext cx="2262505" cy="48596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7685" y="659130"/>
            <a:ext cx="2242185" cy="487299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      (向天歌演示原创作品：www.TopPPT.cn)"/>
          <p:cNvSpPr/>
          <p:nvPr/>
        </p:nvSpPr>
        <p:spPr>
          <a:xfrm>
            <a:off x="681355" y="5704205"/>
            <a:ext cx="10741660" cy="9366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870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21031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查看课程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10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648494" y="5654351"/>
            <a:ext cx="1065974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绑定成功后，点击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我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课程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或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首页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课程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，进行学习。如果没有课程，代表您学号下暂无课程，建议检查学号或查看学校相关通知。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t="356"/>
          <a:stretch>
            <a:fillRect/>
          </a:stretch>
        </p:blipFill>
        <p:spPr>
          <a:xfrm>
            <a:off x="8910955" y="742315"/>
            <a:ext cx="2210435" cy="47980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t="344"/>
          <a:stretch>
            <a:fillRect/>
          </a:stretch>
        </p:blipFill>
        <p:spPr>
          <a:xfrm>
            <a:off x="3430270" y="755650"/>
            <a:ext cx="2214245" cy="47847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390" y="727710"/>
            <a:ext cx="2218690" cy="47986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l="1289" t="452"/>
          <a:stretch>
            <a:fillRect/>
          </a:stretch>
        </p:blipFill>
        <p:spPr>
          <a:xfrm>
            <a:off x="718820" y="766445"/>
            <a:ext cx="2188210" cy="47593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197612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选课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8920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425815" y="1123950"/>
            <a:ext cx="2785745" cy="55454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charset="0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固定选课：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indent="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查看学校选课通知，登录教务系统选课。等开课后点击【我】 ➤【课程】进行学习。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marL="285750" indent="-28575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自主选课：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indent="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点击【我】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➤【课程】，右上角的【+】➤【自选课程】进行选课报名。若没有【自选课程】按钮，建议点击【账号管理】查看绑定的单位是否正确。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980" y="755650"/>
            <a:ext cx="2837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固定选课直接显示课程</a:t>
            </a:r>
            <a:r>
              <a:rPr lang="en-US" altLang="zh-CN"/>
              <a:t>  </a:t>
            </a:r>
            <a:endParaRPr lang="en-US" altLang="zh-CN"/>
          </a:p>
        </p:txBody>
      </p:sp>
      <p:sp>
        <p:nvSpPr>
          <p:cNvPr id="2" name="文本框 1"/>
          <p:cNvSpPr txBox="1"/>
          <p:nvPr/>
        </p:nvSpPr>
        <p:spPr>
          <a:xfrm>
            <a:off x="4535805" y="755650"/>
            <a:ext cx="2837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          </a:t>
            </a:r>
            <a:r>
              <a:rPr lang="zh-CN" altLang="en-US"/>
              <a:t>自主选课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t="533" b="466"/>
          <a:stretch>
            <a:fillRect/>
          </a:stretch>
        </p:blipFill>
        <p:spPr>
          <a:xfrm>
            <a:off x="983615" y="1124585"/>
            <a:ext cx="2638425" cy="56629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rcRect t="189" r="913"/>
          <a:stretch>
            <a:fillRect/>
          </a:stretch>
        </p:blipFill>
        <p:spPr>
          <a:xfrm>
            <a:off x="4655820" y="1123950"/>
            <a:ext cx="2619375" cy="569023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自主选课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8920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0" y="5782310"/>
            <a:ext cx="12192000" cy="10280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点击【自选课程】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 ➤ 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课程广场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 ➤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【报名】，出现提示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➤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【报名成功】。返回到课程列表，进行学习。若【报名】按钮为灰色，则该课程不在报名时间内，请关注学校相关课程通知。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rcRect t="76"/>
          <a:stretch>
            <a:fillRect/>
          </a:stretch>
        </p:blipFill>
        <p:spPr>
          <a:xfrm>
            <a:off x="191770" y="704215"/>
            <a:ext cx="2329815" cy="50425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885" y="704215"/>
            <a:ext cx="2327910" cy="504380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095" y="711835"/>
            <a:ext cx="2324735" cy="50463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2085" y="711835"/>
            <a:ext cx="2326005" cy="503491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      (向天歌演示原创作品：www.TopPPT.cn)"/>
          <p:cNvSpPr/>
          <p:nvPr/>
        </p:nvSpPr>
        <p:spPr>
          <a:xfrm>
            <a:off x="0" y="5912485"/>
            <a:ext cx="12192000" cy="10452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退课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8920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203994" y="5912327"/>
            <a:ext cx="12191999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在课程列表左滑课程，点击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退课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，若学校不允许退课，则会提示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教师不允许退课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，请按照要求完成。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❖若误操作退课，可在下方【已退课课程】文件夹里左滑课程【重新加班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475" y="752475"/>
            <a:ext cx="2305685" cy="50044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540" y="770890"/>
            <a:ext cx="2306955" cy="50012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940" y="781050"/>
            <a:ext cx="2300605" cy="49758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4280" y="781050"/>
            <a:ext cx="2303145" cy="49911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681355" y="233680"/>
            <a:ext cx="34512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课程须知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12125" y="1917065"/>
            <a:ext cx="3288030" cy="30492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❖❖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注意：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第一次进入课程，建议仔细阅读【课程须知】，点击【我已阅读，开始学习】。按照须知要求在指定时间内完成考核项。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355" y="764540"/>
            <a:ext cx="2628900" cy="56864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065" y="749935"/>
            <a:ext cx="2628900" cy="570103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课程时间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8920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0" y="5795010"/>
            <a:ext cx="12192000" cy="10223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l" eaLnBrk="1" hangingPunct="1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点击【课程】</a:t>
            </a:r>
            <a:r>
              <a:rPr lang="zh-CN" altLang="en-US" sz="1100" dirty="0"/>
              <a:t>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➤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【更多】下方查看课程学习时间。（若不显示，说明教师不允许查看，请关注学校开课通知）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  <a:p>
            <a:pPr algn="l" eaLnBrk="1" hangingPunct="1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若课程已结束，课程顶部会显示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本课程已结课，章节学习行为不会被统计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。请您务必在规定时间内完成学习任务。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92035" y="2132965"/>
            <a:ext cx="4320540" cy="2082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</a:rPr>
              <a:t>小贴士：</a:t>
            </a:r>
            <a:endParaRPr lang="zh-CN" altLang="en-US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一定要在课程时间内完成老师设置的各项考核项。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9525" y="688975"/>
            <a:ext cx="2341880" cy="50742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625" y="692785"/>
            <a:ext cx="2343785" cy="507428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25" name="TextBox 6      (向天歌演示原创作品：www.TopPPT.cn)"/>
          <p:cNvSpPr txBox="1">
            <a:spLocks noChangeArrowheads="1"/>
          </p:cNvSpPr>
          <p:nvPr/>
        </p:nvSpPr>
        <p:spPr bwMode="auto">
          <a:xfrm>
            <a:off x="681355" y="233045"/>
            <a:ext cx="11620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34745" y="1284605"/>
            <a:ext cx="77800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/>
              <a:t>超星尔雅课程选课学习说明：</a:t>
            </a:r>
            <a:endParaRPr lang="zh-CN" altLang="zh-CN" sz="4000"/>
          </a:p>
        </p:txBody>
      </p:sp>
      <p:sp>
        <p:nvSpPr>
          <p:cNvPr id="10" name="文本框 9"/>
          <p:cNvSpPr txBox="1"/>
          <p:nvPr/>
        </p:nvSpPr>
        <p:spPr>
          <a:xfrm>
            <a:off x="1449705" y="2063115"/>
            <a:ext cx="90639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sym typeface="+mn-ea"/>
              </a:rPr>
              <a:t>尔雅课程需先选课再学习，目前有以下两种选课方式，具体使用哪种由学校决定，请密切关注学校选课通知。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17" name="Rectangle 16      (向天歌演示原创作品：www.TopPPT.cn)"/>
          <p:cNvSpPr/>
          <p:nvPr>
            <p:custDataLst>
              <p:tags r:id="rId1"/>
            </p:custDataLst>
          </p:nvPr>
        </p:nvSpPr>
        <p:spPr>
          <a:xfrm>
            <a:off x="2687955" y="3500755"/>
            <a:ext cx="7333615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Rectangle 10      (向天歌演示原创作品：www.TopPPT.cn)"/>
          <p:cNvSpPr/>
          <p:nvPr>
            <p:custDataLst>
              <p:tags r:id="rId2"/>
            </p:custDataLst>
          </p:nvPr>
        </p:nvSpPr>
        <p:spPr>
          <a:xfrm>
            <a:off x="2687955" y="4496435"/>
            <a:ext cx="7362190" cy="79184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1      (向天歌演示原创作品：www.TopPPT.cn)"/>
          <p:cNvSpPr/>
          <p:nvPr>
            <p:custDataLst>
              <p:tags r:id="rId3"/>
            </p:custDataLst>
          </p:nvPr>
        </p:nvSpPr>
        <p:spPr>
          <a:xfrm>
            <a:off x="1813877" y="3519116"/>
            <a:ext cx="868363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18      (向天歌演示原创作品：www.TopPPT.cn)"/>
          <p:cNvSpPr/>
          <p:nvPr>
            <p:custDataLst>
              <p:tags r:id="rId4"/>
            </p:custDataLst>
          </p:nvPr>
        </p:nvSpPr>
        <p:spPr>
          <a:xfrm>
            <a:off x="1817950" y="4496335"/>
            <a:ext cx="869950" cy="809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TextBox 21      (向天歌演示原创作品：www.TopPPT.cn)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081780" y="3684905"/>
            <a:ext cx="465899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固定选课：学校教务系统选课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0" name="TextBox 45      (向天歌演示原创作品：www.TopPPT.cn)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111625" y="4671060"/>
            <a:ext cx="43821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自主选课：超星尔雅平台选课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      (向天歌演示原创作品：www.TopPPT.cn)"/>
          <p:cNvSpPr/>
          <p:nvPr/>
        </p:nvSpPr>
        <p:spPr>
          <a:xfrm>
            <a:off x="7536160" y="764540"/>
            <a:ext cx="4320480" cy="59137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4" y="233680"/>
            <a:ext cx="24632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查看考核标准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8920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7620635" y="801370"/>
            <a:ext cx="4152265" cy="592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indent="-228600" algn="l" eaLnBrk="1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Font typeface="Wingdings" panose="05000000000000000000" charset="0"/>
              <a:buChar char="u"/>
              <a:extLst>
                <a:ext uri="{35155182-B16C-46BC-9424-99874614C6A1}">
                  <wpsdc:indentchars xmlns:wpsdc="http://www.wps.cn/officeDocument/2017/drawingmlCustomData" val="-100" checksum="2375606082"/>
                </a:ext>
              </a:extLst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点击【更多】➤【考核标准】，可查看您的课程各项考核权重以及当前得分。</a:t>
            </a:r>
            <a:endParaRPr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  <a:p>
            <a:pPr indent="-228600" algn="l" eaLnBrk="1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Font typeface="Wingdings" panose="05000000000000000000" charset="0"/>
              <a:buChar char="u"/>
              <a:extLst>
                <a:ext uri="{35155182-B16C-46BC-9424-99874614C6A1}">
                  <wpsdc:indentchars xmlns:wpsdc="http://www.wps.cn/officeDocument/2017/drawingmlCustomData" val="-100" checksum="2375606082"/>
                </a:ext>
              </a:extLst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总成绩计算方法：视频成绩*视频考核比例+章节测验的平均成绩*章节测验考核比例+考试成绩*考试考核比例+阅读+直播+章节学习次数+课程积分+签到等，如您学校有特殊考核要求，请以学校要求为准，如学校无特殊要求，【当前得分】达到60分以上即可获得该课程相对应的学分。</a:t>
            </a:r>
            <a:endParaRPr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  <a:p>
            <a:pPr indent="-228600" algn="l" eaLnBrk="1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Font typeface="Wingdings" panose="05000000000000000000" charset="0"/>
              <a:buChar char="u"/>
              <a:extLst>
                <a:ext uri="{35155182-B16C-46BC-9424-99874614C6A1}">
                  <wpsdc:indentchars xmlns:wpsdc="http://www.wps.cn/officeDocument/2017/drawingmlCustomData" val="-100" checksum="2375606082"/>
                </a:ext>
              </a:extLst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如【更多】中不显示【考核标准和成绩】，说明教师设置了不允许查看，请等待结课后教师公布成绩。</a:t>
            </a:r>
            <a:endParaRPr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125" y="755650"/>
            <a:ext cx="2782570" cy="60026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010" y="764540"/>
            <a:ext cx="2759075" cy="5994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25" name="TextBox 6      (向天歌演示原创作品：www.TopPPT.cn)"/>
          <p:cNvSpPr txBox="1">
            <a:spLocks noChangeArrowheads="1"/>
          </p:cNvSpPr>
          <p:nvPr/>
        </p:nvSpPr>
        <p:spPr bwMode="auto">
          <a:xfrm>
            <a:off x="681354" y="233045"/>
            <a:ext cx="2390309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学习模式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3432" y="1055044"/>
            <a:ext cx="9370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ym typeface="+mn-ea"/>
              </a:rPr>
              <a:t>网络课程在线学习的五种模式：</a:t>
            </a:r>
            <a:endParaRPr lang="zh-CN" altLang="zh-CN" sz="4000" dirty="0"/>
          </a:p>
        </p:txBody>
      </p:sp>
      <p:sp>
        <p:nvSpPr>
          <p:cNvPr id="17" name="Rectangle 16      (向天歌演示原创作品：www.TopPPT.cn)"/>
          <p:cNvSpPr/>
          <p:nvPr>
            <p:custDataLst>
              <p:tags r:id="rId1"/>
            </p:custDataLst>
          </p:nvPr>
        </p:nvSpPr>
        <p:spPr>
          <a:xfrm>
            <a:off x="3190186" y="2117607"/>
            <a:ext cx="5582286" cy="542541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1      (向天歌演示原创作品：www.TopPPT.cn)"/>
          <p:cNvSpPr/>
          <p:nvPr>
            <p:custDataLst>
              <p:tags r:id="rId2"/>
            </p:custDataLst>
          </p:nvPr>
        </p:nvSpPr>
        <p:spPr>
          <a:xfrm>
            <a:off x="2316107" y="2135968"/>
            <a:ext cx="660991" cy="541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0" name="TextBox 45      (向天歌演示原创作品：www.TopPPT.cn)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29933" y="2135968"/>
            <a:ext cx="57606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开放模式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16      (向天歌演示原创作品：www.TopPPT.cn)"/>
          <p:cNvSpPr/>
          <p:nvPr>
            <p:custDataLst>
              <p:tags r:id="rId4"/>
            </p:custDataLst>
          </p:nvPr>
        </p:nvSpPr>
        <p:spPr>
          <a:xfrm>
            <a:off x="3190875" y="2901315"/>
            <a:ext cx="5580380" cy="54229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Rectangle 1      (向天歌演示原创作品：www.TopPPT.cn)"/>
          <p:cNvSpPr/>
          <p:nvPr>
            <p:custDataLst>
              <p:tags r:id="rId5"/>
            </p:custDataLst>
          </p:nvPr>
        </p:nvSpPr>
        <p:spPr>
          <a:xfrm>
            <a:off x="2345914" y="2919448"/>
            <a:ext cx="660991" cy="541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45      (向天歌演示原创作品：www.TopPPT.cn)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459480" y="2919730"/>
            <a:ext cx="506984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闯关模式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16      (向天歌演示原创作品：www.TopPPT.cn)"/>
          <p:cNvSpPr/>
          <p:nvPr>
            <p:custDataLst>
              <p:tags r:id="rId7"/>
            </p:custDataLst>
          </p:nvPr>
        </p:nvSpPr>
        <p:spPr>
          <a:xfrm>
            <a:off x="3189082" y="3769147"/>
            <a:ext cx="5582286" cy="542541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Rectangle 1      (向天歌演示原创作品：www.TopPPT.cn)"/>
          <p:cNvSpPr/>
          <p:nvPr>
            <p:custDataLst>
              <p:tags r:id="rId8"/>
            </p:custDataLst>
          </p:nvPr>
        </p:nvSpPr>
        <p:spPr>
          <a:xfrm>
            <a:off x="2315003" y="3787508"/>
            <a:ext cx="660991" cy="541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45      (向天歌演示原创作品：www.TopPPT.cn)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428829" y="3787508"/>
            <a:ext cx="57606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定时开放模式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6      (向天歌演示原创作品：www.TopPPT.cn)"/>
          <p:cNvSpPr/>
          <p:nvPr>
            <p:custDataLst>
              <p:tags r:id="rId10"/>
            </p:custDataLst>
          </p:nvPr>
        </p:nvSpPr>
        <p:spPr>
          <a:xfrm>
            <a:off x="3189082" y="4599512"/>
            <a:ext cx="5582286" cy="542541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Rectangle 1      (向天歌演示原创作品：www.TopPPT.cn)"/>
          <p:cNvSpPr/>
          <p:nvPr>
            <p:custDataLst>
              <p:tags r:id="rId11"/>
            </p:custDataLst>
          </p:nvPr>
        </p:nvSpPr>
        <p:spPr>
          <a:xfrm>
            <a:off x="2315003" y="4617873"/>
            <a:ext cx="660991" cy="541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5      (向天歌演示原创作品：www.TopPPT.cn)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428829" y="4617873"/>
            <a:ext cx="57606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隐藏模式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16      (向天歌演示原创作品：www.TopPPT.cn)"/>
          <p:cNvSpPr/>
          <p:nvPr>
            <p:custDataLst>
              <p:tags r:id="rId13"/>
            </p:custDataLst>
          </p:nvPr>
        </p:nvSpPr>
        <p:spPr>
          <a:xfrm>
            <a:off x="3188970" y="5438775"/>
            <a:ext cx="5583555" cy="54229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Rectangle 1      (向天歌演示原创作品：www.TopPPT.cn)"/>
          <p:cNvSpPr/>
          <p:nvPr>
            <p:custDataLst>
              <p:tags r:id="rId14"/>
            </p:custDataLst>
          </p:nvPr>
        </p:nvSpPr>
        <p:spPr>
          <a:xfrm>
            <a:off x="2345914" y="5456828"/>
            <a:ext cx="660991" cy="541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45      (向天歌演示原创作品：www.TopPPT.cn)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429000" y="5456555"/>
            <a:ext cx="5013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复习模式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观看视频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11" name="Rectangle 31      (向天歌演示原创作品：www.TopPPT.cn)"/>
          <p:cNvSpPr/>
          <p:nvPr/>
        </p:nvSpPr>
        <p:spPr>
          <a:xfrm>
            <a:off x="8818245" y="1196752"/>
            <a:ext cx="3154141" cy="45876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607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818245" y="1499441"/>
            <a:ext cx="3016249" cy="383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【开放模式】，您可以选择任意章节学习。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【闯关模式】，需要将该章节的所有任务点完成，系统才能自动解锁下一个章节。</a:t>
            </a:r>
            <a:endParaRPr lang="zh-CN" altLang="en-US" dirty="0"/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【定时开放模式】，学校老师设置了开放时间，请在开放时间内完成。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670" y="746125"/>
            <a:ext cx="2609850" cy="56915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40" y="774065"/>
            <a:ext cx="2624455" cy="56819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245" y="755650"/>
            <a:ext cx="2609850" cy="5681980"/>
          </a:xfrm>
          <a:prstGeom prst="rect">
            <a:avLst/>
          </a:prstGeom>
        </p:spPr>
      </p:pic>
      <p:sp>
        <p:nvSpPr>
          <p:cNvPr id="9" name="左箭头标注 8"/>
          <p:cNvSpPr/>
          <p:nvPr/>
        </p:nvSpPr>
        <p:spPr>
          <a:xfrm>
            <a:off x="4799965" y="2907665"/>
            <a:ext cx="1017905" cy="2505075"/>
          </a:xfrm>
          <a:prstGeom prst="leftArrowCallout">
            <a:avLst/>
          </a:prstGeom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42030" y="50292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135505" y="3068955"/>
            <a:ext cx="490855" cy="21501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开</a:t>
            </a:r>
            <a:endParaRPr lang="zh-CN" altLang="en-US" sz="3200" b="1">
              <a:solidFill>
                <a:srgbClr val="FF0000"/>
              </a:solidFill>
            </a:endParaRPr>
          </a:p>
          <a:p>
            <a:r>
              <a:rPr lang="zh-CN" altLang="en-US" sz="3200" b="1">
                <a:solidFill>
                  <a:srgbClr val="FF0000"/>
                </a:solidFill>
              </a:rPr>
              <a:t>放模式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9" name="左箭头标注 18"/>
          <p:cNvSpPr/>
          <p:nvPr/>
        </p:nvSpPr>
        <p:spPr>
          <a:xfrm>
            <a:off x="1703705" y="2907665"/>
            <a:ext cx="1017905" cy="2505075"/>
          </a:xfrm>
          <a:prstGeom prst="leftArrowCallout">
            <a:avLst/>
          </a:prstGeom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左箭头标注 19"/>
          <p:cNvSpPr/>
          <p:nvPr/>
        </p:nvSpPr>
        <p:spPr>
          <a:xfrm>
            <a:off x="7536180" y="2907665"/>
            <a:ext cx="1017905" cy="3035300"/>
          </a:xfrm>
          <a:prstGeom prst="leftArrowCallout">
            <a:avLst/>
          </a:prstGeom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231765" y="2997200"/>
            <a:ext cx="49276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</a:rPr>
              <a:t>闯关模式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961630" y="2961005"/>
            <a:ext cx="58293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</a:rPr>
              <a:t>定时开放模式</a:t>
            </a:r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观看视频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t="1260"/>
          <a:stretch>
            <a:fillRect/>
          </a:stretch>
        </p:blipFill>
        <p:spPr>
          <a:xfrm>
            <a:off x="550545" y="918210"/>
            <a:ext cx="2703830" cy="58058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290" y="918210"/>
            <a:ext cx="2619375" cy="56864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062" y="908685"/>
            <a:ext cx="2624455" cy="5695950"/>
          </a:xfrm>
          <a:prstGeom prst="rect">
            <a:avLst/>
          </a:prstGeom>
        </p:spPr>
      </p:pic>
      <p:sp>
        <p:nvSpPr>
          <p:cNvPr id="9" name="左箭头标注 8"/>
          <p:cNvSpPr/>
          <p:nvPr/>
        </p:nvSpPr>
        <p:spPr>
          <a:xfrm>
            <a:off x="1631950" y="2348865"/>
            <a:ext cx="867410" cy="2045970"/>
          </a:xfrm>
          <a:prstGeom prst="leftArrowCallou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箭头标注 9"/>
          <p:cNvSpPr/>
          <p:nvPr/>
        </p:nvSpPr>
        <p:spPr>
          <a:xfrm>
            <a:off x="4460457" y="2060848"/>
            <a:ext cx="791845" cy="2073275"/>
          </a:xfrm>
          <a:prstGeom prst="leftArrowCallou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箭头标注 10"/>
          <p:cNvSpPr/>
          <p:nvPr/>
        </p:nvSpPr>
        <p:spPr>
          <a:xfrm>
            <a:off x="8112760" y="1196975"/>
            <a:ext cx="828040" cy="2084705"/>
          </a:xfrm>
          <a:prstGeom prst="leftArrowCallou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927225" y="2406650"/>
            <a:ext cx="49657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</a:rPr>
              <a:t>隐藏模式</a:t>
            </a:r>
            <a:endParaRPr lang="zh-CN" altLang="en-US" sz="32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63339" y="2090957"/>
            <a:ext cx="38608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</a:rPr>
              <a:t>复习模式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8400415" y="1268730"/>
            <a:ext cx="46355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</a:rPr>
              <a:t>复习模式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338945" y="1964055"/>
            <a:ext cx="2418080" cy="35147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隐藏模式：只能看见大章节标题且是灰色字样，不可以点击。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复习模式：可以观看视频，但无法完成任务点，且不计算成绩。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 flipV="1">
            <a:off x="5447928" y="2239327"/>
            <a:ext cx="936362" cy="858158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观看视频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680450" y="1437322"/>
            <a:ext cx="3275965" cy="45231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点击【章节】进入课程的学习页面，最上方会显示【已完成任务点和总任务点】个数。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章节前橙色圆圈里显示数字是几，就表示该章节有几个未完成任务点，绿色代表完成。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打开要学习的课程章节，可以看到对应的任务点，任务点一般包含【视频】和【章节测验】，需完成所有任务点。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有的章节不止一个任务点，您可以向下或者向左滑动查看。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25" y="764540"/>
            <a:ext cx="2694940" cy="58489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620" y="776605"/>
            <a:ext cx="2683510" cy="58439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550" y="764540"/>
            <a:ext cx="2697480" cy="585597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观看视频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2" name="Rectangle 31      (向天歌演示原创作品：www.TopPPT.cn)"/>
          <p:cNvSpPr/>
          <p:nvPr/>
        </p:nvSpPr>
        <p:spPr>
          <a:xfrm>
            <a:off x="443682" y="5857967"/>
            <a:ext cx="11304635" cy="10102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646229" y="5857967"/>
            <a:ext cx="109270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点击视频中间的播放按钮，进入全屏页面观看视频，如果您视频无法加载，请您点击视频右下角【标清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高清】，点击【公网1】/【公网2】/【本校】进行线路切换，查看问题是否已解决。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4547" y="736282"/>
            <a:ext cx="10481310" cy="50755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839" y="1340768"/>
            <a:ext cx="6562725" cy="336740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      (向天歌演示原创作品：www.TopPPT.cn)"/>
          <p:cNvSpPr/>
          <p:nvPr/>
        </p:nvSpPr>
        <p:spPr>
          <a:xfrm>
            <a:off x="8311515" y="1052736"/>
            <a:ext cx="3542983" cy="41413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654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35623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观看视频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5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580436" y="1262379"/>
            <a:ext cx="2952115" cy="383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视频中的题目，答对就可以继续观看视频，答错需要重新作答，（若答错视频回退也是教师要求重新观看，继续观看即可）。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若您认为题目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答案有误，请截图并及时联系在线客服，我们会反馈给老师核实处理。</a:t>
            </a:r>
            <a:endParaRPr lang="zh-CN" altLang="en-US" strike="sngStrike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365" y="2564905"/>
            <a:ext cx="7003123" cy="40029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12" y="836711"/>
            <a:ext cx="6778816" cy="442606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完成测验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2" name="Rectangle 31      (向天歌演示原创作品：www.TopPPT.cn)"/>
          <p:cNvSpPr/>
          <p:nvPr/>
        </p:nvSpPr>
        <p:spPr>
          <a:xfrm>
            <a:off x="8175878" y="756286"/>
            <a:ext cx="3608754" cy="56819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175878" y="978137"/>
            <a:ext cx="3608754" cy="52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点击【章节测验】进入答题。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章节测验一旦提交无法更改，提交前请再次确认题目是否全部作答完以及答案是否是最终答案。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如果只保存不提交，是没有测验成绩的。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若无法正常提交，建议更换网络尝试重新提交。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提交后请等待任务点变绿再退出。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如果章节测验不显示答案和分数，证明学校有这样的要求，以免抄袭作弊。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答案在视频中都有提及，请认真观看视频。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测验无提交按钮，请查看课程是否开启了复习模式。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若显示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待批阅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，请耐心等待教师批阅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64540"/>
            <a:ext cx="2633980" cy="57010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95" y="764540"/>
            <a:ext cx="2619375" cy="56915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9070" y="764540"/>
            <a:ext cx="2600325" cy="568198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阅读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7680176" y="806450"/>
            <a:ext cx="3882539" cy="55888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如果课程有【阅读】章节，一般在课程的最后一个章节。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阅读时长需要次日更新。结课当天阅读，时长也会统计，请次日查看。达到阅读时长要求，任务点即可显示完成。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计入阅读时间统计的阅读行为， 一定是具体阅读内容的页面，只到章节页面是不算的。而且是正常阅读习惯的操作，阅读的过程中，操作过快或过慢都会视为非正常阅读行为，请您按照规则完成阅读。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通过课程章节、资料中的文档、专题、期刊、超星电子书、笔记、拓展阅读打开的资源支持统计阅读时长。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1225" y="764540"/>
            <a:ext cx="2614930" cy="56769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915" y="764540"/>
            <a:ext cx="2722245" cy="569150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直播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241030" y="829310"/>
            <a:ext cx="2653030" cy="53651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如果老师在章节里发布了直播，您打开直播章节，即可看到。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显示【已结束】，表示直播已结束，并且无法回放。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显示【可回放】，表示直播可以回放。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如显示【未开始】，表示直播还没有开始。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如老师设置了直播观看时长要求，需达到要求后任务点才会显示已完成。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9560" y="829310"/>
            <a:ext cx="2528570" cy="53752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965" y="829310"/>
            <a:ext cx="2596515" cy="540258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25" name="TextBox 6      (向天歌演示原创作品：www.TopPPT.cn)"/>
          <p:cNvSpPr txBox="1">
            <a:spLocks noChangeArrowheads="1"/>
          </p:cNvSpPr>
          <p:nvPr/>
        </p:nvSpPr>
        <p:spPr bwMode="auto">
          <a:xfrm>
            <a:off x="681355" y="233045"/>
            <a:ext cx="11620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16      (向天歌演示原创作品：www.TopPPT.cn)"/>
          <p:cNvSpPr/>
          <p:nvPr/>
        </p:nvSpPr>
        <p:spPr>
          <a:xfrm>
            <a:off x="2567940" y="2637155"/>
            <a:ext cx="7332980" cy="301498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3008630" y="2804795"/>
            <a:ext cx="6564630" cy="22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buClrTx/>
              <a:buSzTx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查看教务系统选课通知，在规定时间内登录教务系统进行选课。确定选课成功后，耐心等待老师统计并导入学生选课信息到超星平台。到开课时间再登录学习。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16      (向天歌演示原创作品：www.TopPPT.cn)"/>
          <p:cNvSpPr/>
          <p:nvPr/>
        </p:nvSpPr>
        <p:spPr>
          <a:xfrm>
            <a:off x="2717800" y="1268730"/>
            <a:ext cx="7333615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1      (向天歌演示原创作品：www.TopPPT.cn)"/>
          <p:cNvSpPr/>
          <p:nvPr/>
        </p:nvSpPr>
        <p:spPr>
          <a:xfrm>
            <a:off x="1843722" y="1287091"/>
            <a:ext cx="868363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5618480" y="1452880"/>
            <a:ext cx="155765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固定选课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资料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08168" y="1953051"/>
            <a:ext cx="3096180" cy="34150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课程➤更多➤资料，可查看老师上传到课程里的资料。如教师设置了允许下载，打开文档可选择右上角下载或保存到云盘，通过云盘下载，也可以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立即打开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。如只显示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立即打开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，说明教师设置了不允许下载。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2987" y="980728"/>
            <a:ext cx="2378554" cy="50851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630" y="980440"/>
            <a:ext cx="2552065" cy="50660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讨论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832215" y="2780665"/>
            <a:ext cx="2992755" cy="38747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如讨论占考核权重，可点击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讨论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进行发布或回复话题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点击右上角的书写图标，可以进入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写话题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页面。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点击某个话题，可进入该话题进行评论。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长按自己回复的话题可复制、编辑、置顶、删除。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770" y="755650"/>
            <a:ext cx="2609850" cy="56959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245" y="764540"/>
            <a:ext cx="2614930" cy="56864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705" y="745490"/>
            <a:ext cx="2624455" cy="57054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t="2776"/>
          <a:stretch>
            <a:fillRect/>
          </a:stretch>
        </p:blipFill>
        <p:spPr>
          <a:xfrm>
            <a:off x="9120432" y="116205"/>
            <a:ext cx="2355850" cy="262699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作业</a:t>
            </a:r>
            <a:r>
              <a:rPr lang="en-US" altLang="zh-CN" sz="2800" b="1" dirty="0">
                <a:latin typeface="微软雅黑" panose="020B0503020204020204" pitchFamily="34" charset="-122"/>
              </a:rPr>
              <a:t>/</a:t>
            </a:r>
            <a:r>
              <a:rPr lang="zh-CN" altLang="en-US" sz="2800" b="1" dirty="0">
                <a:latin typeface="微软雅黑" panose="020B0503020204020204" pitchFamily="34" charset="-122"/>
              </a:rPr>
              <a:t>考试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2" name="Rectangle 31      (向天歌演示原创作品：www.TopPPT.cn)"/>
          <p:cNvSpPr/>
          <p:nvPr/>
        </p:nvSpPr>
        <p:spPr>
          <a:xfrm>
            <a:off x="8324215" y="1093057"/>
            <a:ext cx="3604433" cy="50293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472264" y="1099319"/>
            <a:ext cx="3279739" cy="507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考试占考核权重，可点击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中的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考试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模块查看。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u"/>
            </a:pP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考试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列表里会显示状态，蓝色的代表未结束，灰色代表已结束。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若老师发布了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考试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，在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考试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列表中会有显示，如无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考试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信息，则表示老师还未发布，耐心等待教师发放或关注学校相关通知。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380" y="755650"/>
            <a:ext cx="2619375" cy="5686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445" y="764540"/>
            <a:ext cx="2609850" cy="56864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595" y="764540"/>
            <a:ext cx="2614930" cy="56864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考试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2" name="Rectangle 31      (向天歌演示原创作品：www.TopPPT.cn)"/>
          <p:cNvSpPr/>
          <p:nvPr/>
        </p:nvSpPr>
        <p:spPr>
          <a:xfrm>
            <a:off x="7752184" y="1408249"/>
            <a:ext cx="3764052" cy="40415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7752184" y="1537552"/>
            <a:ext cx="3625215" cy="378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如打开考试，提示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该试卷只允许在电脑考试客户端考试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，说明您学校组织集中考试，建议您关注学校相关通知，并按要求参加考试。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如打开考试，提示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考试尚未开始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，说明考试时间还未到，请记好下方显示的考试时间，及时参加，以免错过考试。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1225" y="764540"/>
            <a:ext cx="2614930" cy="56769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430" y="755650"/>
            <a:ext cx="2609850" cy="56769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考试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304465" y="706556"/>
            <a:ext cx="3672378" cy="54927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打开考试，点击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开始考试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可进入答题页面进行作答。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如提示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该考试教师已设置章节任务点未完成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90%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，不能参加考试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，说明您课程完成的任务点不够，无法参加考试。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课程还在学习时间内，请尽快完成。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如课程已结课，学习将不再记录，无法参加考试，请关注您学校之后的课程考试安排。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备注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：请不要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中途离开考试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界面，离开或退出考试界面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会继续计时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25" y="688975"/>
            <a:ext cx="2590800" cy="56578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995" y="688975"/>
            <a:ext cx="2600325" cy="56819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55" y="669925"/>
            <a:ext cx="2624455" cy="56769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签到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897620" y="3932555"/>
            <a:ext cx="2618105" cy="25241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如签到占考核权重，点击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列表页及时完成签到。如没有，请耐心等待老师发布或查看学校相关通知。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755650"/>
            <a:ext cx="2605405" cy="56864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515" y="764540"/>
            <a:ext cx="2605405" cy="56915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730" y="750570"/>
            <a:ext cx="2624455" cy="56915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2185" y="752978"/>
            <a:ext cx="2614930" cy="303403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分组任务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4830" y="764540"/>
            <a:ext cx="2624455" cy="56915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60461" y="764541"/>
            <a:ext cx="3168321" cy="569150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分组任务根据老师发布要求完成，打开课程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找到相应任务，进入任务可以查看剩余时间，请在规定时间内完成。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第一次加入后会有提示：本次任务由小组成员共同完成，最后指定一人提交，任务结束前可修改。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分组任务分为以下几种方式：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固定分组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学生自选分组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组长建组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面对面建组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随机分组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不分组（个人任务）</a:t>
            </a:r>
            <a:endParaRPr lang="zh-CN" altLang="en-US" sz="1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760" y="751205"/>
            <a:ext cx="2619375" cy="56959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975" y="751205"/>
            <a:ext cx="2619375" cy="56959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分组任务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9110" y="755650"/>
            <a:ext cx="2461260" cy="53422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605" y="755650"/>
            <a:ext cx="2464435" cy="53422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085" y="736600"/>
            <a:ext cx="2456180" cy="536130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915" y="6171565"/>
            <a:ext cx="11846560" cy="5861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不分组（个人任务）：自行完成分组任务，一个人一组，不统计得分。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0055" y="686229"/>
            <a:ext cx="2455545" cy="535305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分组任务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380" y="755650"/>
            <a:ext cx="2614930" cy="56819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356" y="743430"/>
            <a:ext cx="2619375" cy="57010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777" y="743430"/>
            <a:ext cx="2609850" cy="567245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413750" y="722630"/>
            <a:ext cx="3692525" cy="58026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分组任务作答：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进入分组任务后，可以查看到分组任务发布时间，剩余时间，以及小组成员。点击开始作答即可进入分组任务作答界面，作答提交之后，显示任务详情。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进入详情页可以查看到编辑记录。编辑记录不可删除。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任务详情页右上角三横可以退出小组，退出小组后，评价情况将会被清除。请谨慎操作。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若无法作答，表示老师可能设置了仅组长提交，需要由组长进行提交。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学习记录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44669" y="2991634"/>
            <a:ext cx="3096180" cy="133794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课程➤更多➤学习记录，可以查看本课程各项学习数据。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38090" y="815340"/>
            <a:ext cx="2818765" cy="5734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850" y="815340"/>
            <a:ext cx="2555240" cy="57473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25" name="TextBox 6      (向天歌演示原创作品：www.TopPPT.cn)"/>
          <p:cNvSpPr txBox="1">
            <a:spLocks noChangeArrowheads="1"/>
          </p:cNvSpPr>
          <p:nvPr/>
        </p:nvSpPr>
        <p:spPr bwMode="auto">
          <a:xfrm>
            <a:off x="681355" y="233045"/>
            <a:ext cx="11620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16      (向天歌演示原创作品：www.TopPPT.cn)"/>
          <p:cNvSpPr/>
          <p:nvPr/>
        </p:nvSpPr>
        <p:spPr>
          <a:xfrm>
            <a:off x="2717800" y="2995930"/>
            <a:ext cx="7332980" cy="224409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3158490" y="3163570"/>
            <a:ext cx="6564630" cy="22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buClrTx/>
              <a:buSzTx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学生登录超星平台，在规定选课时间段内进行选课，选课成功后进入空间查看课程。若错过选课，请关注学校通知，是否有补选机会。</a:t>
            </a:r>
            <a:b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16      (向天歌演示原创作品：www.TopPPT.cn)"/>
          <p:cNvSpPr/>
          <p:nvPr/>
        </p:nvSpPr>
        <p:spPr>
          <a:xfrm>
            <a:off x="2717800" y="1687830"/>
            <a:ext cx="7333615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1      (向天歌演示原创作品：www.TopPPT.cn)"/>
          <p:cNvSpPr/>
          <p:nvPr/>
        </p:nvSpPr>
        <p:spPr>
          <a:xfrm>
            <a:off x="1843722" y="1706191"/>
            <a:ext cx="868363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5618480" y="1871980"/>
            <a:ext cx="165798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自主选课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6861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章节学习次数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56240" y="1988821"/>
            <a:ext cx="3600400" cy="34150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从课程章节目录页访问章节才可以计入，且不能频繁操作。如占考核权重，需达到教师设置的次数要求才可以获得此项考核的满分。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进入课程➤更多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➤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学习记录➤章节学习次数，可以查看学习次数。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9456" y="908720"/>
            <a:ext cx="2577089" cy="5517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220" y="888898"/>
            <a:ext cx="2577089" cy="5681723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fade thruBlk="1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错题集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425" y="692785"/>
            <a:ext cx="2624455" cy="57010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435" y="688975"/>
            <a:ext cx="2614930" cy="56769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900" y="692785"/>
            <a:ext cx="2614930" cy="57010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760460" y="1988821"/>
            <a:ext cx="3096180" cy="29997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进入课程，点击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】➤【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错题集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进入错题集之后可以根据题型分类查看错题。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点击页面右上角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垃圾桶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标识可删除，但删除后将无法恢复，请谨慎操作。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ransition>
    <p:fade thruBlk="1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笔记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1705" y="692785"/>
            <a:ext cx="2286000" cy="49853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3455" y="688975"/>
            <a:ext cx="2301875" cy="49803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495" y="692785"/>
            <a:ext cx="2303780" cy="5016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7440" y="692785"/>
            <a:ext cx="2300605" cy="4994275"/>
          </a:xfrm>
          <a:prstGeom prst="rect">
            <a:avLst/>
          </a:prstGeom>
        </p:spPr>
      </p:pic>
      <p:sp>
        <p:nvSpPr>
          <p:cNvPr id="32" name="Rectangle 31      (向天歌演示原创作品：www.TopPPT.cn)"/>
          <p:cNvSpPr/>
          <p:nvPr/>
        </p:nvSpPr>
        <p:spPr>
          <a:xfrm>
            <a:off x="143351" y="5321367"/>
            <a:ext cx="11838305" cy="15332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275359" y="5324921"/>
            <a:ext cx="115742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点击章节学习页面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写笔记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，编辑内容。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❖课程笔记默认会存放在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课堂笔记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文件夹，如果您想保存在其他文件夹，在笔记编辑页面顶部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【﹀】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可更换文件夹，点击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完成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笔记列表可修改共享范围，如：私有、公开、共享给好友、共享给指定人。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>
    <p:fade thruBlk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笔记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-635" y="5794375"/>
            <a:ext cx="12145010" cy="9220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笔记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 ➤ 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笔记本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 ➤ 可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查看您已经保存的笔记或者新建笔记。笔记本右上角书写标识可以新建笔记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如果您需要修改笔记文件夹的权限，点击文件夹进入，右上角的三横线展开，点击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共享范围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进行修改。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02180" y="5078730"/>
            <a:ext cx="680085" cy="498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345" y="688975"/>
            <a:ext cx="2303780" cy="50057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325" y="694055"/>
            <a:ext cx="2296160" cy="49834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415" y="688975"/>
            <a:ext cx="2297430" cy="49707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6410" y="694055"/>
            <a:ext cx="2291715" cy="499173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>
    <p:fade thruBlk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收件箱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688705" y="2853055"/>
            <a:ext cx="3401060" cy="14681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消息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】➤</a:t>
            </a: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【收件箱】查看您收到的所有通知。比如：作业、考试、开课通知等。</a:t>
            </a:r>
            <a:endParaRPr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770" y="755650"/>
            <a:ext cx="2624455" cy="56819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560" y="751205"/>
            <a:ext cx="2609850" cy="56864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705" y="764540"/>
            <a:ext cx="2609850" cy="56915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63525" y="2204720"/>
            <a:ext cx="2221865" cy="4457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919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680"/>
            <a:ext cx="21297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课程证书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760460" y="1627505"/>
            <a:ext cx="3129915" cy="409384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更多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课程证书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，可以选择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预览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保存到云盘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保存到云盘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后，在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云盘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】➤【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证书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里面下载。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若未</a:t>
            </a: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显示</a:t>
            </a:r>
            <a:r>
              <a:rPr 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【下载证书】</a:t>
            </a: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，说明教师暂未发放或您还未达到教师发放证书的要求。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7335" y="908685"/>
            <a:ext cx="2614930" cy="56769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495" y="908685"/>
            <a:ext cx="2619375" cy="56769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470" y="910590"/>
            <a:ext cx="2612390" cy="567436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59715" y="3982720"/>
            <a:ext cx="2595880" cy="3683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>
    <p:fade thruBlk="1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6" name="Group 4      (向天歌演示原创作品：www.TopPPT.cn)"/>
          <p:cNvGrpSpPr/>
          <p:nvPr/>
        </p:nvGrpSpPr>
        <p:grpSpPr bwMode="auto">
          <a:xfrm>
            <a:off x="3953510" y="4010978"/>
            <a:ext cx="2413000" cy="120650"/>
            <a:chOff x="4050658" y="4356850"/>
            <a:chExt cx="1869506" cy="121200"/>
          </a:xfrm>
        </p:grpSpPr>
        <p:cxnSp>
          <p:nvCxnSpPr>
            <p:cNvPr id="25" name="Straight Connector 24      (向天歌演示原创作品：www.TopPPT.cn)"/>
            <p:cNvCxnSpPr/>
            <p:nvPr/>
          </p:nvCxnSpPr>
          <p:spPr>
            <a:xfrm flipV="1">
              <a:off x="4171858" y="4414006"/>
              <a:ext cx="1748306" cy="3444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21A3D0"/>
                  </a:gs>
                  <a:gs pos="89000">
                    <a:schemeClr val="bg1"/>
                  </a:gs>
                  <a:gs pos="83000">
                    <a:srgbClr val="E8E8E6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      (向天歌演示原创作品：www.TopPPT.cn)"/>
            <p:cNvSpPr/>
            <p:nvPr/>
          </p:nvSpPr>
          <p:spPr>
            <a:xfrm>
              <a:off x="4050658" y="4356850"/>
              <a:ext cx="121764" cy="121200"/>
            </a:xfrm>
            <a:prstGeom prst="ellipse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49161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2631256" y="1992819"/>
            <a:ext cx="39037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8000" b="1" dirty="0">
                <a:solidFill>
                  <a:srgbClr val="376092"/>
                </a:solidFill>
                <a:latin typeface="微软雅黑" panose="020B0503020204020204" pitchFamily="34" charset="-122"/>
              </a:rPr>
              <a:t>谢 谢！</a:t>
            </a:r>
            <a:endParaRPr lang="en-US" altLang="zh-CN" sz="8000" b="1" dirty="0">
              <a:solidFill>
                <a:srgbClr val="37609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Freeform 37      (向天歌演示原创作品：www.TopPPT.cn)"/>
          <p:cNvSpPr/>
          <p:nvPr/>
        </p:nvSpPr>
        <p:spPr>
          <a:xfrm rot="19177476">
            <a:off x="8159750" y="312738"/>
            <a:ext cx="5683250" cy="5346700"/>
          </a:xfrm>
          <a:custGeom>
            <a:avLst/>
            <a:gdLst>
              <a:gd name="connsiteX0" fmla="*/ 699354 w 5683751"/>
              <a:gd name="connsiteY0" fmla="*/ 2660654 h 5347153"/>
              <a:gd name="connsiteX1" fmla="*/ 699354 w 5683751"/>
              <a:gd name="connsiteY1" fmla="*/ 4647799 h 5347153"/>
              <a:gd name="connsiteX2" fmla="*/ 2720656 w 5683751"/>
              <a:gd name="connsiteY2" fmla="*/ 4654875 h 5347153"/>
              <a:gd name="connsiteX3" fmla="*/ 2131993 w 5683751"/>
              <a:gd name="connsiteY3" fmla="*/ 5347153 h 5347153"/>
              <a:gd name="connsiteX4" fmla="*/ 0 w 5683751"/>
              <a:gd name="connsiteY4" fmla="*/ 5347153 h 5347153"/>
              <a:gd name="connsiteX5" fmla="*/ 0 w 5683751"/>
              <a:gd name="connsiteY5" fmla="*/ 2660489 h 5347153"/>
              <a:gd name="connsiteX6" fmla="*/ 2808800 w 5683751"/>
              <a:gd name="connsiteY6" fmla="*/ 0 h 5347153"/>
              <a:gd name="connsiteX7" fmla="*/ 2832652 w 5683751"/>
              <a:gd name="connsiteY7" fmla="*/ 699354 h 5347153"/>
              <a:gd name="connsiteX8" fmla="*/ 699354 w 5683751"/>
              <a:gd name="connsiteY8" fmla="*/ 699354 h 5347153"/>
              <a:gd name="connsiteX9" fmla="*/ 699354 w 5683751"/>
              <a:gd name="connsiteY9" fmla="*/ 2481295 h 5347153"/>
              <a:gd name="connsiteX10" fmla="*/ 0 w 5683751"/>
              <a:gd name="connsiteY10" fmla="*/ 2481130 h 5347153"/>
              <a:gd name="connsiteX11" fmla="*/ 0 w 5683751"/>
              <a:gd name="connsiteY11" fmla="*/ 0 h 5347153"/>
              <a:gd name="connsiteX12" fmla="*/ 4307551 w 5683751"/>
              <a:gd name="connsiteY12" fmla="*/ 0 h 5347153"/>
              <a:gd name="connsiteX13" fmla="*/ 5683751 w 5683751"/>
              <a:gd name="connsiteY13" fmla="*/ 1170220 h 5347153"/>
              <a:gd name="connsiteX14" fmla="*/ 5080222 w 5683751"/>
              <a:gd name="connsiteY14" fmla="*/ 1879981 h 5347153"/>
              <a:gd name="connsiteX15" fmla="*/ 5080546 w 5683751"/>
              <a:gd name="connsiteY15" fmla="*/ 1701265 h 5347153"/>
              <a:gd name="connsiteX16" fmla="*/ 5081521 w 5683751"/>
              <a:gd name="connsiteY16" fmla="*/ 699354 h 5347153"/>
              <a:gd name="connsiteX17" fmla="*/ 3041115 w 5683751"/>
              <a:gd name="connsiteY17" fmla="*/ 699354 h 5347153"/>
              <a:gd name="connsiteX18" fmla="*/ 3017264 w 5683751"/>
              <a:gd name="connsiteY18" fmla="*/ 0 h 534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3751" h="5347153">
                <a:moveTo>
                  <a:pt x="699354" y="2660654"/>
                </a:moveTo>
                <a:lnTo>
                  <a:pt x="699354" y="4647799"/>
                </a:lnTo>
                <a:lnTo>
                  <a:pt x="2720656" y="4654875"/>
                </a:lnTo>
                <a:lnTo>
                  <a:pt x="2131993" y="5347153"/>
                </a:lnTo>
                <a:lnTo>
                  <a:pt x="0" y="5347153"/>
                </a:lnTo>
                <a:lnTo>
                  <a:pt x="0" y="2660489"/>
                </a:lnTo>
                <a:close/>
                <a:moveTo>
                  <a:pt x="2808800" y="0"/>
                </a:moveTo>
                <a:lnTo>
                  <a:pt x="2832652" y="699354"/>
                </a:lnTo>
                <a:lnTo>
                  <a:pt x="699354" y="699354"/>
                </a:lnTo>
                <a:lnTo>
                  <a:pt x="699354" y="2481295"/>
                </a:lnTo>
                <a:lnTo>
                  <a:pt x="0" y="2481130"/>
                </a:lnTo>
                <a:lnTo>
                  <a:pt x="0" y="0"/>
                </a:lnTo>
                <a:close/>
                <a:moveTo>
                  <a:pt x="4307551" y="0"/>
                </a:moveTo>
                <a:lnTo>
                  <a:pt x="5683751" y="1170220"/>
                </a:lnTo>
                <a:lnTo>
                  <a:pt x="5080222" y="1879981"/>
                </a:lnTo>
                <a:lnTo>
                  <a:pt x="5080546" y="1701265"/>
                </a:lnTo>
                <a:cubicBezTo>
                  <a:pt x="5081157" y="1364859"/>
                  <a:pt x="5081625" y="1029670"/>
                  <a:pt x="5081521" y="699354"/>
                </a:cubicBezTo>
                <a:lnTo>
                  <a:pt x="3041115" y="699354"/>
                </a:lnTo>
                <a:lnTo>
                  <a:pt x="3017264" y="0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Freeform 38      (向天歌演示原创作品：www.TopPPT.cn)"/>
          <p:cNvSpPr/>
          <p:nvPr/>
        </p:nvSpPr>
        <p:spPr>
          <a:xfrm rot="19177476">
            <a:off x="10460038" y="1317625"/>
            <a:ext cx="3463925" cy="4075113"/>
          </a:xfrm>
          <a:custGeom>
            <a:avLst/>
            <a:gdLst>
              <a:gd name="connsiteX0" fmla="*/ 699354 w 3464896"/>
              <a:gd name="connsiteY0" fmla="*/ 2076448 h 4074783"/>
              <a:gd name="connsiteX1" fmla="*/ 699354 w 3464896"/>
              <a:gd name="connsiteY1" fmla="*/ 3252330 h 4074783"/>
              <a:gd name="connsiteX2" fmla="*/ 0 w 3464896"/>
              <a:gd name="connsiteY2" fmla="*/ 4074783 h 4074783"/>
              <a:gd name="connsiteX3" fmla="*/ 0 w 3464896"/>
              <a:gd name="connsiteY3" fmla="*/ 2076283 h 4074783"/>
              <a:gd name="connsiteX4" fmla="*/ 1684570 w 3464896"/>
              <a:gd name="connsiteY4" fmla="*/ 0 h 4074783"/>
              <a:gd name="connsiteX5" fmla="*/ 1708421 w 3464896"/>
              <a:gd name="connsiteY5" fmla="*/ 699355 h 4074783"/>
              <a:gd name="connsiteX6" fmla="*/ 699354 w 3464896"/>
              <a:gd name="connsiteY6" fmla="*/ 699354 h 4074783"/>
              <a:gd name="connsiteX7" fmla="*/ 699354 w 3464896"/>
              <a:gd name="connsiteY7" fmla="*/ 1859921 h 4074783"/>
              <a:gd name="connsiteX8" fmla="*/ 0 w 3464896"/>
              <a:gd name="connsiteY8" fmla="*/ 1859755 h 4074783"/>
              <a:gd name="connsiteX9" fmla="*/ 0 w 3464896"/>
              <a:gd name="connsiteY9" fmla="*/ 0 h 4074783"/>
              <a:gd name="connsiteX10" fmla="*/ 3464896 w 3464896"/>
              <a:gd name="connsiteY10" fmla="*/ 1 h 4074783"/>
              <a:gd name="connsiteX11" fmla="*/ 2870217 w 3464896"/>
              <a:gd name="connsiteY11" fmla="*/ 699354 h 4074783"/>
              <a:gd name="connsiteX12" fmla="*/ 1916884 w 3464896"/>
              <a:gd name="connsiteY12" fmla="*/ 699354 h 4074783"/>
              <a:gd name="connsiteX13" fmla="*/ 1893033 w 3464896"/>
              <a:gd name="connsiteY13" fmla="*/ 1 h 407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4896" h="4074783">
                <a:moveTo>
                  <a:pt x="699354" y="2076448"/>
                </a:moveTo>
                <a:lnTo>
                  <a:pt x="699354" y="3252330"/>
                </a:lnTo>
                <a:lnTo>
                  <a:pt x="0" y="4074783"/>
                </a:lnTo>
                <a:lnTo>
                  <a:pt x="0" y="2076283"/>
                </a:lnTo>
                <a:close/>
                <a:moveTo>
                  <a:pt x="1684570" y="0"/>
                </a:moveTo>
                <a:lnTo>
                  <a:pt x="1708421" y="699355"/>
                </a:lnTo>
                <a:lnTo>
                  <a:pt x="699354" y="699354"/>
                </a:lnTo>
                <a:lnTo>
                  <a:pt x="699354" y="1859921"/>
                </a:lnTo>
                <a:lnTo>
                  <a:pt x="0" y="1859755"/>
                </a:lnTo>
                <a:lnTo>
                  <a:pt x="0" y="0"/>
                </a:lnTo>
                <a:close/>
                <a:moveTo>
                  <a:pt x="3464896" y="1"/>
                </a:moveTo>
                <a:lnTo>
                  <a:pt x="2870217" y="699354"/>
                </a:lnTo>
                <a:lnTo>
                  <a:pt x="1916884" y="699354"/>
                </a:lnTo>
                <a:lnTo>
                  <a:pt x="1893033" y="1"/>
                </a:lnTo>
                <a:close/>
              </a:path>
            </a:pathLst>
          </a:cu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5" name="Group 4      (向天歌演示原创作品：www.TopPPT.cn)"/>
          <p:cNvGrpSpPr/>
          <p:nvPr/>
        </p:nvGrpSpPr>
        <p:grpSpPr bwMode="auto">
          <a:xfrm rot="10800000">
            <a:off x="1282065" y="3994468"/>
            <a:ext cx="2413000" cy="120650"/>
            <a:chOff x="4050658" y="4356850"/>
            <a:chExt cx="1869506" cy="121200"/>
          </a:xfrm>
        </p:grpSpPr>
        <p:cxnSp>
          <p:nvCxnSpPr>
            <p:cNvPr id="16" name="Straight Connector 24      (向天歌演示原创作品：www.TopPPT.cn)"/>
            <p:cNvCxnSpPr/>
            <p:nvPr/>
          </p:nvCxnSpPr>
          <p:spPr>
            <a:xfrm flipV="1">
              <a:off x="4171858" y="4414006"/>
              <a:ext cx="1748306" cy="3444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21A3D0"/>
                  </a:gs>
                  <a:gs pos="89000">
                    <a:schemeClr val="bg1"/>
                  </a:gs>
                  <a:gs pos="83000">
                    <a:srgbClr val="E8E8E6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29      (向天歌演示原创作品：www.TopPPT.cn)"/>
            <p:cNvSpPr/>
            <p:nvPr/>
          </p:nvSpPr>
          <p:spPr>
            <a:xfrm>
              <a:off x="4050658" y="4356850"/>
              <a:ext cx="121764" cy="121200"/>
            </a:xfrm>
            <a:prstGeom prst="ellipse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8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6547" y="226604"/>
            <a:ext cx="2030965" cy="8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25" name="TextBox 6      (向天歌演示原创作品：www.TopPPT.cn)"/>
          <p:cNvSpPr txBox="1">
            <a:spLocks noChangeArrowheads="1"/>
          </p:cNvSpPr>
          <p:nvPr/>
        </p:nvSpPr>
        <p:spPr bwMode="auto">
          <a:xfrm>
            <a:off x="681355" y="233045"/>
            <a:ext cx="11620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1745" y="1483360"/>
            <a:ext cx="77800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/>
              <a:t>超星尔雅课程有两种</a:t>
            </a:r>
            <a:r>
              <a:rPr lang="zh-CN" altLang="zh-CN" sz="4000">
                <a:sym typeface="+mn-ea"/>
              </a:rPr>
              <a:t>学习</a:t>
            </a:r>
            <a:r>
              <a:rPr lang="zh-CN" altLang="zh-CN" sz="4000"/>
              <a:t>方式：</a:t>
            </a:r>
            <a:endParaRPr lang="zh-CN" altLang="zh-CN" sz="4000"/>
          </a:p>
        </p:txBody>
      </p:sp>
      <p:sp>
        <p:nvSpPr>
          <p:cNvPr id="17" name="Rectangle 16      (向天歌演示原创作品：www.TopPPT.cn)"/>
          <p:cNvSpPr/>
          <p:nvPr>
            <p:custDataLst>
              <p:tags r:id="rId1"/>
            </p:custDataLst>
          </p:nvPr>
        </p:nvSpPr>
        <p:spPr>
          <a:xfrm>
            <a:off x="2717800" y="2835910"/>
            <a:ext cx="7333615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Rectangle 10      (向天歌演示原创作品：www.TopPPT.cn)"/>
          <p:cNvSpPr/>
          <p:nvPr>
            <p:custDataLst>
              <p:tags r:id="rId2"/>
            </p:custDataLst>
          </p:nvPr>
        </p:nvSpPr>
        <p:spPr>
          <a:xfrm>
            <a:off x="2687955" y="4137660"/>
            <a:ext cx="7362190" cy="79184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1      (向天歌演示原创作品：www.TopPPT.cn)"/>
          <p:cNvSpPr/>
          <p:nvPr>
            <p:custDataLst>
              <p:tags r:id="rId3"/>
            </p:custDataLst>
          </p:nvPr>
        </p:nvSpPr>
        <p:spPr>
          <a:xfrm>
            <a:off x="1843722" y="2854271"/>
            <a:ext cx="868363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18      (向天歌演示原创作品：www.TopPPT.cn)"/>
          <p:cNvSpPr/>
          <p:nvPr>
            <p:custDataLst>
              <p:tags r:id="rId4"/>
            </p:custDataLst>
          </p:nvPr>
        </p:nvSpPr>
        <p:spPr>
          <a:xfrm>
            <a:off x="1817950" y="4137560"/>
            <a:ext cx="869950" cy="809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TextBox 21      (向天歌演示原创作品：www.TopPPT.cn)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61055" y="3020060"/>
            <a:ext cx="6532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移动端（手机、平板）学习：下载学习通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0" name="TextBox 45      (向天歌演示原创作品：www.TopPPT.cn)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438525" y="4311650"/>
            <a:ext cx="575437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电脑端学习：网页，学习通客户端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25" name="TextBox 6      (向天歌演示原创作品：www.TopPPT.cn)"/>
          <p:cNvSpPr txBox="1">
            <a:spLocks noChangeArrowheads="1"/>
          </p:cNvSpPr>
          <p:nvPr/>
        </p:nvSpPr>
        <p:spPr bwMode="auto">
          <a:xfrm>
            <a:off x="681355" y="233045"/>
            <a:ext cx="10553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16      (向天歌演示原创作品：www.TopPPT.cn)"/>
          <p:cNvSpPr/>
          <p:nvPr/>
        </p:nvSpPr>
        <p:spPr>
          <a:xfrm>
            <a:off x="1692910" y="2192020"/>
            <a:ext cx="3710305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21A3D0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Rectangle 17      (向天歌演示原创作品：www.TopPPT.cn)"/>
          <p:cNvSpPr/>
          <p:nvPr/>
        </p:nvSpPr>
        <p:spPr>
          <a:xfrm>
            <a:off x="1692910" y="3055620"/>
            <a:ext cx="3709670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Rectangle 8      (向天歌演示原创作品：www.TopPPT.cn)"/>
          <p:cNvSpPr/>
          <p:nvPr/>
        </p:nvSpPr>
        <p:spPr>
          <a:xfrm>
            <a:off x="1692910" y="3925570"/>
            <a:ext cx="3709670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Rectangle 9      (向天歌演示原创作品：www.TopPPT.cn)"/>
          <p:cNvSpPr/>
          <p:nvPr/>
        </p:nvSpPr>
        <p:spPr>
          <a:xfrm>
            <a:off x="1682750" y="4798060"/>
            <a:ext cx="3719830" cy="79184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" name="Rectangle 1      (向天歌演示原创作品：www.TopPPT.cn)"/>
          <p:cNvSpPr/>
          <p:nvPr/>
        </p:nvSpPr>
        <p:spPr>
          <a:xfrm>
            <a:off x="756285" y="2192060"/>
            <a:ext cx="868363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12      (向天歌演示原创作品：www.TopPPT.cn)"/>
          <p:cNvSpPr/>
          <p:nvPr/>
        </p:nvSpPr>
        <p:spPr>
          <a:xfrm>
            <a:off x="757873" y="3055660"/>
            <a:ext cx="868362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13      (向天歌演示原创作品：www.TopPPT.cn)"/>
          <p:cNvSpPr/>
          <p:nvPr/>
        </p:nvSpPr>
        <p:spPr>
          <a:xfrm>
            <a:off x="756285" y="3925610"/>
            <a:ext cx="868363" cy="790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14      (向天歌演示原创作品：www.TopPPT.cn)"/>
          <p:cNvSpPr/>
          <p:nvPr/>
        </p:nvSpPr>
        <p:spPr>
          <a:xfrm>
            <a:off x="765810" y="4793972"/>
            <a:ext cx="869950" cy="79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2000885" y="2395220"/>
            <a:ext cx="30441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下载、登录、认证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16      (向天歌演示原创作品：www.TopPPT.cn)"/>
          <p:cNvSpPr/>
          <p:nvPr/>
        </p:nvSpPr>
        <p:spPr>
          <a:xfrm>
            <a:off x="7400925" y="2190115"/>
            <a:ext cx="3710305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21A3D0"/>
              </a:solidFill>
              <a:ea typeface="微软雅黑" panose="020B0503020204020204" pitchFamily="34" charset="-122"/>
            </a:endParaRPr>
          </a:p>
        </p:txBody>
      </p:sp>
      <p:sp>
        <p:nvSpPr>
          <p:cNvPr id="5137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2000885" y="3185795"/>
            <a:ext cx="17729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选课、退课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8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2000885" y="4119245"/>
            <a:ext cx="22275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查看考核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9" name="TextBox 44      (向天歌演示原创作品：www.TopPPT.cn)"/>
          <p:cNvSpPr txBox="1">
            <a:spLocks noChangeArrowheads="1"/>
          </p:cNvSpPr>
          <p:nvPr/>
        </p:nvSpPr>
        <p:spPr bwMode="auto">
          <a:xfrm>
            <a:off x="2000885" y="4963795"/>
            <a:ext cx="328739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观看视频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9      (向天歌演示原创作品：www.TopPPT.cn)"/>
          <p:cNvSpPr/>
          <p:nvPr/>
        </p:nvSpPr>
        <p:spPr>
          <a:xfrm>
            <a:off x="1682750" y="5640705"/>
            <a:ext cx="3719830" cy="79184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14      (向天歌演示原创作品：www.TopPPT.cn)"/>
          <p:cNvSpPr/>
          <p:nvPr/>
        </p:nvSpPr>
        <p:spPr>
          <a:xfrm>
            <a:off x="749300" y="5638522"/>
            <a:ext cx="869950" cy="79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44      (向天歌演示原创作品：www.TopPPT.cn)"/>
          <p:cNvSpPr txBox="1">
            <a:spLocks noChangeArrowheads="1"/>
          </p:cNvSpPr>
          <p:nvPr/>
        </p:nvSpPr>
        <p:spPr bwMode="auto">
          <a:xfrm>
            <a:off x="2000885" y="5794375"/>
            <a:ext cx="34023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章节测验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861060"/>
            <a:ext cx="12192000" cy="9721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8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移动端学习</a:t>
            </a:r>
            <a:endParaRPr lang="zh-CN" altLang="en-US" sz="4800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Rectangle 17      (向天歌演示原创作品：www.TopPPT.cn)"/>
          <p:cNvSpPr/>
          <p:nvPr/>
        </p:nvSpPr>
        <p:spPr>
          <a:xfrm>
            <a:off x="7400925" y="3055620"/>
            <a:ext cx="3710940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Rectangle 8      (向天歌演示原创作品：www.TopPPT.cn)"/>
          <p:cNvSpPr/>
          <p:nvPr/>
        </p:nvSpPr>
        <p:spPr>
          <a:xfrm>
            <a:off x="7400925" y="3925570"/>
            <a:ext cx="3709670" cy="7937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Rectangle 9      (向天歌演示原创作品：www.TopPPT.cn)"/>
          <p:cNvSpPr/>
          <p:nvPr/>
        </p:nvSpPr>
        <p:spPr>
          <a:xfrm>
            <a:off x="7390765" y="4798060"/>
            <a:ext cx="3719830" cy="79184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Rectangle 1      (向天歌演示原创作品：www.TopPPT.cn)"/>
          <p:cNvSpPr/>
          <p:nvPr/>
        </p:nvSpPr>
        <p:spPr>
          <a:xfrm>
            <a:off x="6464300" y="2192060"/>
            <a:ext cx="868363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4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12      (向天歌演示原创作品：www.TopPPT.cn)"/>
          <p:cNvSpPr/>
          <p:nvPr/>
        </p:nvSpPr>
        <p:spPr>
          <a:xfrm>
            <a:off x="6465888" y="3055660"/>
            <a:ext cx="868362" cy="792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13      (向天歌演示原创作品：www.TopPPT.cn)"/>
          <p:cNvSpPr/>
          <p:nvPr/>
        </p:nvSpPr>
        <p:spPr>
          <a:xfrm>
            <a:off x="6464300" y="3925610"/>
            <a:ext cx="868363" cy="790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4      (向天歌演示原创作品：www.TopPPT.cn)"/>
          <p:cNvSpPr/>
          <p:nvPr/>
        </p:nvSpPr>
        <p:spPr>
          <a:xfrm>
            <a:off x="6473825" y="4793972"/>
            <a:ext cx="869950" cy="79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7565390" y="2395220"/>
            <a:ext cx="322135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阅读、资料、讨论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65390" y="3185795"/>
            <a:ext cx="30924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</a:t>
            </a: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7565390" y="4119245"/>
            <a:ext cx="27438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课堂活动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44      (向天歌演示原创作品：www.TopPPT.cn)"/>
          <p:cNvSpPr txBox="1">
            <a:spLocks noChangeArrowheads="1"/>
          </p:cNvSpPr>
          <p:nvPr/>
        </p:nvSpPr>
        <p:spPr bwMode="auto">
          <a:xfrm>
            <a:off x="7565390" y="4963795"/>
            <a:ext cx="27438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学习记录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9      (向天歌演示原创作品：www.TopPPT.cn)"/>
          <p:cNvSpPr/>
          <p:nvPr/>
        </p:nvSpPr>
        <p:spPr>
          <a:xfrm>
            <a:off x="7390765" y="5640705"/>
            <a:ext cx="3720465" cy="79184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Rectangle 14      (向天歌演示原创作品：www.TopPPT.cn)"/>
          <p:cNvSpPr/>
          <p:nvPr/>
        </p:nvSpPr>
        <p:spPr>
          <a:xfrm>
            <a:off x="6457315" y="5638522"/>
            <a:ext cx="869950" cy="79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44      (向天歌演示原创作品：www.TopPPT.cn)"/>
          <p:cNvSpPr txBox="1">
            <a:spLocks noChangeArrowheads="1"/>
          </p:cNvSpPr>
          <p:nvPr/>
        </p:nvSpPr>
        <p:spPr bwMode="auto">
          <a:xfrm>
            <a:off x="7565390" y="5794375"/>
            <a:ext cx="338010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笔记、通知、课程证书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CDC8802A94B6C16591B3E4B0506376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7705" y="1165860"/>
            <a:ext cx="5667375" cy="5146040"/>
          </a:xfrm>
          <a:prstGeom prst="rect">
            <a:avLst/>
          </a:prstGeom>
        </p:spPr>
      </p:pic>
      <p:sp>
        <p:nvSpPr>
          <p:cNvPr id="32" name="Rectangle 31      (向天歌演示原创作品：www.TopPPT.cn)"/>
          <p:cNvSpPr/>
          <p:nvPr/>
        </p:nvSpPr>
        <p:spPr>
          <a:xfrm>
            <a:off x="6704965" y="2708910"/>
            <a:ext cx="4879975" cy="208915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823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27512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下载【学习通】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482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6888480" y="2924844"/>
            <a:ext cx="463042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</a:rPr>
              <a:t>手机端或者平板学习需要下载安装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</a:rPr>
              <a:t>学习通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</a:rPr>
              <a:t>】APP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</a:rPr>
              <a:t>。</a:t>
            </a:r>
            <a:endParaRPr lang="zh-CN" altLang="en-US" sz="1800" dirty="0">
              <a:solidFill>
                <a:srgbClr val="FF0000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请在手机应用商店搜索【学习通】或扫码下载。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870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21031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注册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750" y="5516245"/>
            <a:ext cx="12154535" cy="133794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】➤【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，进入登录页面。</a:t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❖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点击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新用户注册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，一键注册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；或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短信验证码注册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。按照提示输入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➤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验证码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➤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设置密码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下一步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9560" y="604520"/>
            <a:ext cx="2239645" cy="4847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375" y="604520"/>
            <a:ext cx="2265045" cy="48475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215" y="516255"/>
            <a:ext cx="2242820" cy="493585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      (向天歌演示原创作品：www.TopPPT.cn)"/>
          <p:cNvSpPr/>
          <p:nvPr/>
        </p:nvSpPr>
        <p:spPr>
          <a:xfrm>
            <a:off x="0" y="260350"/>
            <a:ext cx="40798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425" y="260350"/>
            <a:ext cx="71438" cy="43180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5950" y="463550"/>
            <a:ext cx="65088" cy="22542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870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752475" y="233363"/>
            <a:ext cx="21031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pitchFamily="34" charset="-122"/>
              </a:rPr>
              <a:t>登录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36871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811530" y="5804535"/>
            <a:ext cx="10567035" cy="96964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❖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按照页面提示完善信息，输入学校、学号、姓名进行验证，完成注册登录；或点击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【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跳过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】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，直接进入输入姓名页面，完成注册登录。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71010" y="463550"/>
            <a:ext cx="31711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输入学校以后点击【下一步】进入【完善信息】界面：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624570" y="463550"/>
            <a:ext cx="27114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未输入学校直接点击【跳过】进入输入姓名页面：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6645" y="789305"/>
            <a:ext cx="2310130" cy="49923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595" y="1078230"/>
            <a:ext cx="2296160" cy="47072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215" y="1053465"/>
            <a:ext cx="2310130" cy="470789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tags/tag1.xml><?xml version="1.0" encoding="utf-8"?>
<p:tagLst xmlns:p="http://schemas.openxmlformats.org/presentationml/2006/main">
  <p:tag name="KSO_WM_SLIDE_MODEL_TYPE" val="cover"/>
</p:tagLst>
</file>

<file path=ppt/tags/tag10.xml><?xml version="1.0" encoding="utf-8"?>
<p:tagLst xmlns:p="http://schemas.openxmlformats.org/presentationml/2006/main">
  <p:tag name="KSO_WM_DIAGRAM_VIRTUALLY_FRAME" val="{&quot;height&quot;:166.24212598425197,&quot;left&quot;:143.14566929133858,&quot;top&quot;:223.3,&quot;width&quot;:648.3043307086615}"/>
</p:tagLst>
</file>

<file path=ppt/tags/tag11.xml><?xml version="1.0" encoding="utf-8"?>
<p:tagLst xmlns:p="http://schemas.openxmlformats.org/presentationml/2006/main">
  <p:tag name="KSO_WM_DIAGRAM_VIRTUALLY_FRAME" val="{&quot;height&quot;:166.24212598425197,&quot;left&quot;:143.14566929133858,&quot;top&quot;:223.3,&quot;width&quot;:648.3043307086615}"/>
</p:tagLst>
</file>

<file path=ppt/tags/tag12.xml><?xml version="1.0" encoding="utf-8"?>
<p:tagLst xmlns:p="http://schemas.openxmlformats.org/presentationml/2006/main">
  <p:tag name="KSO_WM_DIAGRAM_VIRTUALLY_FRAME" val="{&quot;height&quot;:166.24212598425197,&quot;left&quot;:143.14566929133858,&quot;top&quot;:223.3,&quot;width&quot;:648.3043307086615}"/>
</p:tagLst>
</file>

<file path=ppt/tags/tag13.xml><?xml version="1.0" encoding="utf-8"?>
<p:tagLst xmlns:p="http://schemas.openxmlformats.org/presentationml/2006/main">
  <p:tag name="KSO_WM_DIAGRAM_VIRTUALLY_FRAME" val="{&quot;height&quot;:166.24212598425197,&quot;left&quot;:143.14566929133858,&quot;top&quot;:223.3,&quot;width&quot;:648.3043307086615}"/>
</p:tagLst>
</file>

<file path=ppt/tags/tag14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15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16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17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18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19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.xml><?xml version="1.0" encoding="utf-8"?>
<p:tagLst xmlns:p="http://schemas.openxmlformats.org/presentationml/2006/main">
  <p:tag name="KSO_WM_DIAGRAM_VIRTUALLY_FRAME" val="{&quot;height&quot;:160.59212598425202,&quot;left&quot;:142.82496062992124,&quot;top&quot;:257.2,&quot;width&quot;:648.6250393700788}"/>
</p:tagLst>
</file>

<file path=ppt/tags/tag20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1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2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3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4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5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6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7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8.xml><?xml version="1.0" encoding="utf-8"?>
<p:tagLst xmlns:p="http://schemas.openxmlformats.org/presentationml/2006/main">
  <p:tag name="KSO_WM_DIAGRAM_VIRTUALLY_FRAME" val="{&quot;height&quot;:350.76511811023613,&quot;left&quot;:142.73370078740157,&quot;top&quot;:161.09070866141732,&quot;width&quot;:648.7162992125984}"/>
</p:tagLst>
</file>

<file path=ppt/tags/tag29.xml><?xml version="1.0" encoding="utf-8"?>
<p:tagLst xmlns:p="http://schemas.openxmlformats.org/presentationml/2006/main">
  <p:tag name="KSO_WM_SLIDE_MODEL_TYPE" val="dynamicNum"/>
</p:tagLst>
</file>

<file path=ppt/tags/tag3.xml><?xml version="1.0" encoding="utf-8"?>
<p:tagLst xmlns:p="http://schemas.openxmlformats.org/presentationml/2006/main">
  <p:tag name="KSO_WM_DIAGRAM_VIRTUALLY_FRAME" val="{&quot;height&quot;:160.59212598425202,&quot;left&quot;:142.82496062992124,&quot;top&quot;:257.2,&quot;width&quot;:648.6250393700788}"/>
</p:tagLst>
</file>

<file path=ppt/tags/tag30.xml><?xml version="1.0" encoding="utf-8"?>
<p:tagLst xmlns:p="http://schemas.openxmlformats.org/presentationml/2006/main">
  <p:tag name="KSO_WM_SLIDE_MODEL_TYPE" val="dynamicNum"/>
</p:tagLst>
</file>

<file path=ppt/tags/tag31.xml><?xml version="1.0" encoding="utf-8"?>
<p:tagLst xmlns:p="http://schemas.openxmlformats.org/presentationml/2006/main">
  <p:tag name="KSO_WM_SLIDE_MODEL_TYPE" val="dynamicNum"/>
</p:tagLst>
</file>

<file path=ppt/tags/tag32.xml><?xml version="1.0" encoding="utf-8"?>
<p:tagLst xmlns:p="http://schemas.openxmlformats.org/presentationml/2006/main">
  <p:tag name="KSO_WM_SLIDE_MODEL_TYPE" val="dynamicNum"/>
</p:tagLst>
</file>

<file path=ppt/tags/tag33.xml><?xml version="1.0" encoding="utf-8"?>
<p:tagLst xmlns:p="http://schemas.openxmlformats.org/presentationml/2006/main">
  <p:tag name="KSO_WM_SLIDE_MODEL_TYPE" val="dynamicNum"/>
</p:tagLst>
</file>

<file path=ppt/tags/tag34.xml><?xml version="1.0" encoding="utf-8"?>
<p:tagLst xmlns:p="http://schemas.openxmlformats.org/presentationml/2006/main">
  <p:tag name="KSO_WM_SLIDE_MODEL_TYPE" val="dynamicNum"/>
</p:tagLst>
</file>

<file path=ppt/tags/tag35.xml><?xml version="1.0" encoding="utf-8"?>
<p:tagLst xmlns:p="http://schemas.openxmlformats.org/presentationml/2006/main">
  <p:tag name="KSO_WM_SLIDE_MODEL_TYPE" val="dynamicNum"/>
</p:tagLst>
</file>

<file path=ppt/tags/tag36.xml><?xml version="1.0" encoding="utf-8"?>
<p:tagLst xmlns:p="http://schemas.openxmlformats.org/presentationml/2006/main">
  <p:tag name="KSO_WM_SLIDE_MODEL_TYPE" val="dynamicNum"/>
</p:tagLst>
</file>

<file path=ppt/tags/tag37.xml><?xml version="1.0" encoding="utf-8"?>
<p:tagLst xmlns:p="http://schemas.openxmlformats.org/presentationml/2006/main">
  <p:tag name="KSO_WM_SLIDE_MODEL_TYPE" val="dynamicNum"/>
</p:tagLst>
</file>

<file path=ppt/tags/tag38.xml><?xml version="1.0" encoding="utf-8"?>
<p:tagLst xmlns:p="http://schemas.openxmlformats.org/presentationml/2006/main">
  <p:tag name="KSO_WPP_MARK_KEY" val="e13451de-c1ba-4e9d-88a3-ea00b191bce3"/>
  <p:tag name="COMMONDATA" val="eyJoZGlkIjoiZmMyYzc2ZDk2MWUxZGJmMmNmNWNjNmE4MmZjOTFlZWQifQ=="/>
  <p:tag name="commondata" val="eyJoZGlkIjoiNTdjYjk1N2Q5MmQ3NjMxMGI1NDAwNmJkOTJkZDBkNjUifQ=="/>
</p:tagLst>
</file>

<file path=ppt/tags/tag4.xml><?xml version="1.0" encoding="utf-8"?>
<p:tagLst xmlns:p="http://schemas.openxmlformats.org/presentationml/2006/main">
  <p:tag name="KSO_WM_DIAGRAM_VIRTUALLY_FRAME" val="{&quot;height&quot;:160.59212598425202,&quot;left&quot;:142.82496062992124,&quot;top&quot;:257.2,&quot;width&quot;:648.6250393700788}"/>
</p:tagLst>
</file>

<file path=ppt/tags/tag5.xml><?xml version="1.0" encoding="utf-8"?>
<p:tagLst xmlns:p="http://schemas.openxmlformats.org/presentationml/2006/main">
  <p:tag name="KSO_WM_DIAGRAM_VIRTUALLY_FRAME" val="{&quot;height&quot;:160.59212598425202,&quot;left&quot;:142.82496062992124,&quot;top&quot;:257.2,&quot;width&quot;:648.6250393700788}"/>
</p:tagLst>
</file>

<file path=ppt/tags/tag6.xml><?xml version="1.0" encoding="utf-8"?>
<p:tagLst xmlns:p="http://schemas.openxmlformats.org/presentationml/2006/main">
  <p:tag name="KSO_WM_DIAGRAM_VIRTUALLY_FRAME" val="{&quot;height&quot;:160.59212598425202,&quot;left&quot;:142.82496062992124,&quot;top&quot;:257.2,&quot;width&quot;:648.6250393700788}"/>
</p:tagLst>
</file>

<file path=ppt/tags/tag7.xml><?xml version="1.0" encoding="utf-8"?>
<p:tagLst xmlns:p="http://schemas.openxmlformats.org/presentationml/2006/main">
  <p:tag name="KSO_WM_DIAGRAM_VIRTUALLY_FRAME" val="{&quot;height&quot;:160.59212598425202,&quot;left&quot;:142.82496062992124,&quot;top&quot;:257.2,&quot;width&quot;:648.6250393700788}"/>
</p:tagLst>
</file>

<file path=ppt/tags/tag8.xml><?xml version="1.0" encoding="utf-8"?>
<p:tagLst xmlns:p="http://schemas.openxmlformats.org/presentationml/2006/main">
  <p:tag name="KSO_WM_DIAGRAM_VIRTUALLY_FRAME" val="{&quot;height&quot;:166.24212598425197,&quot;left&quot;:143.14566929133858,&quot;top&quot;:223.3,&quot;width&quot;:648.3043307086615}"/>
</p:tagLst>
</file>

<file path=ppt/tags/tag9.xml><?xml version="1.0" encoding="utf-8"?>
<p:tagLst xmlns:p="http://schemas.openxmlformats.org/presentationml/2006/main">
  <p:tag name="KSO_WM_DIAGRAM_VIRTUALLY_FRAME" val="{&quot;height&quot;:166.24212598425197,&quot;left&quot;:143.14566929133858,&quot;top&quot;:223.3,&quot;width&quot;:648.3043307086615}"/>
</p:tagLst>
</file>

<file path=ppt/theme/theme1.xml><?xml version="1.0" encoding="utf-8"?>
<a:theme xmlns:a="http://schemas.openxmlformats.org/drawingml/2006/main" name="新浪微博：@注龙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4480</Words>
  <Application>WPS 演示</Application>
  <PresentationFormat>宽屏</PresentationFormat>
  <Paragraphs>369</Paragraphs>
  <Slides>46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4" baseType="lpstr">
      <vt:lpstr>Arial</vt:lpstr>
      <vt:lpstr>宋体</vt:lpstr>
      <vt:lpstr>Wingdings</vt:lpstr>
      <vt:lpstr>Calibri</vt:lpstr>
      <vt:lpstr>微软雅黑</vt:lpstr>
      <vt:lpstr>Arial Unicode MS</vt:lpstr>
      <vt:lpstr>Wingdings</vt:lpstr>
      <vt:lpstr>新浪微博：@注龙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Peter-冯</dc:creator>
  <cp:lastModifiedBy>☆下一个明天☆我的</cp:lastModifiedBy>
  <cp:revision>384</cp:revision>
  <dcterms:created xsi:type="dcterms:W3CDTF">2013-10-08T09:05:00Z</dcterms:created>
  <dcterms:modified xsi:type="dcterms:W3CDTF">2024-08-23T06:16:05Z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向天歌官方免费模板01：蓝灰配色年终工作总结模板.ppt</vt:lpwstr>
  </property>
  <property fmtid="{D5CDD505-2E9C-101B-9397-08002B2CF9AE}" pid="3" name="fileid">
    <vt:lpwstr>719222</vt:lpwstr>
  </property>
  <property fmtid="{D5CDD505-2E9C-101B-9397-08002B2CF9AE}" pid="4" name="KSOProductBuildVer">
    <vt:lpwstr>2052-12.1.0.17827</vt:lpwstr>
  </property>
  <property fmtid="{D5CDD505-2E9C-101B-9397-08002B2CF9AE}" pid="5" name="ICV">
    <vt:lpwstr>8C7B435B9F8A4A15B83F8F81E538C764_13</vt:lpwstr>
  </property>
</Properties>
</file>