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320" r:id="rId4"/>
    <p:sldId id="258" r:id="rId5"/>
    <p:sldId id="259" r:id="rId6"/>
    <p:sldId id="317" r:id="rId7"/>
    <p:sldId id="319" r:id="rId8"/>
    <p:sldId id="298" r:id="rId9"/>
    <p:sldId id="281" r:id="rId10"/>
    <p:sldId id="262" r:id="rId11"/>
    <p:sldId id="318" r:id="rId12"/>
    <p:sldId id="316" r:id="rId13"/>
    <p:sldId id="282" r:id="rId14"/>
    <p:sldId id="266" r:id="rId15"/>
    <p:sldId id="265"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49">
          <p15:clr>
            <a:srgbClr val="A4A3A4"/>
          </p15:clr>
        </p15:guide>
        <p15:guide id="2" pos="76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26" autoAdjust="0"/>
  </p:normalViewPr>
  <p:slideViewPr>
    <p:cSldViewPr>
      <p:cViewPr varScale="1">
        <p:scale>
          <a:sx n="32" d="100"/>
          <a:sy n="32" d="100"/>
        </p:scale>
        <p:origin x="724" y="20"/>
      </p:cViewPr>
      <p:guideLst>
        <p:guide orient="horz" pos="4349"/>
        <p:guide pos="76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6" name="Shape 136"/>
          <p:cNvSpPr>
            <a:spLocks noGrp="1" noRot="1" noChangeAspect="1"/>
          </p:cNvSpPr>
          <p:nvPr>
            <p:ph type="sldImg"/>
          </p:nvPr>
        </p:nvSpPr>
        <p:spPr>
          <a:xfrm>
            <a:off x="1143000" y="685800"/>
            <a:ext cx="4572000" cy="3429000"/>
          </a:xfrm>
          <a:prstGeom prst="rect">
            <a:avLst/>
          </a:prstGeom>
        </p:spPr>
        <p:txBody>
          <a:bodyPr/>
          <a:lstStyle/>
          <a:p>
            <a:endParaRPr/>
          </a:p>
        </p:txBody>
      </p:sp>
      <p:sp>
        <p:nvSpPr>
          <p:cNvPr id="137" name="Shape 13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1213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5439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1778000" y="2298700"/>
            <a:ext cx="20828000" cy="4648200"/>
          </a:xfrm>
          <a:prstGeom prst="rect">
            <a:avLst/>
          </a:prstGeom>
        </p:spPr>
        <p:txBody>
          <a:bodyPr anchor="b"/>
          <a:lstStyle/>
          <a:p>
            <a:r>
              <a:t>标题文本</a:t>
            </a:r>
          </a:p>
        </p:txBody>
      </p:sp>
      <p:sp>
        <p:nvSpPr>
          <p:cNvPr id="12" name="Shape 12"/>
          <p:cNvSpPr>
            <a:spLocks noGrp="1"/>
          </p:cNvSpPr>
          <p:nvPr>
            <p:ph type="body" sz="quarter" idx="1" hasCustomPrompt="1"/>
          </p:nvPr>
        </p:nvSpPr>
        <p:spPr>
          <a:xfrm>
            <a:off x="1778000" y="7073900"/>
            <a:ext cx="20828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Shape 93"/>
          <p:cNvSpPr>
            <a:spLocks noGrp="1"/>
          </p:cNvSpPr>
          <p:nvPr>
            <p:ph type="body" sz="quarter" idx="13" hasCustomPrompt="1"/>
          </p:nvPr>
        </p:nvSpPr>
        <p:spPr>
          <a:xfrm>
            <a:off x="2387600" y="8953500"/>
            <a:ext cx="19621500" cy="6858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94" name="Shape 94"/>
          <p:cNvSpPr>
            <a:spLocks noGrp="1"/>
          </p:cNvSpPr>
          <p:nvPr>
            <p:ph type="body" sz="quarter" idx="14" hasCustomPrompt="1"/>
          </p:nvPr>
        </p:nvSpPr>
        <p:spPr>
          <a:xfrm>
            <a:off x="2387600" y="5975349"/>
            <a:ext cx="19621500" cy="1028701"/>
          </a:xfrm>
          <a:prstGeom prst="rect">
            <a:avLst/>
          </a:prstGeom>
        </p:spPr>
        <p:txBody>
          <a:bodyPr>
            <a:spAutoFit/>
          </a:bodyPr>
          <a:lstStyle>
            <a:lvl1pPr marL="0" indent="0" algn="ctr">
              <a:spcBef>
                <a:spcPts val="0"/>
              </a:spcBef>
              <a:buSzTx/>
              <a:buNone/>
            </a:lvl1pPr>
          </a:lstStyle>
          <a:p>
            <a:r>
              <a:t>“在此键入引文。”</a:t>
            </a:r>
          </a:p>
        </p:txBody>
      </p:sp>
      <p:sp>
        <p:nvSpPr>
          <p:cNvPr id="95" name="Shape 95"/>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照片 - 水平">
    <p:bg>
      <p:bgPr>
        <a:solidFill>
          <a:srgbClr val="000000"/>
        </a:solidFill>
        <a:effectLst/>
      </p:bgPr>
    </p:bg>
    <p:spTree>
      <p:nvGrpSpPr>
        <p:cNvPr id="1" name=""/>
        <p:cNvGrpSpPr/>
        <p:nvPr/>
      </p:nvGrpSpPr>
      <p:grpSpPr>
        <a:xfrm>
          <a:off x="0" y="0"/>
          <a:ext cx="0" cy="0"/>
          <a:chOff x="0" y="0"/>
          <a:chExt cx="0" cy="0"/>
        </a:xfrm>
      </p:grpSpPr>
      <p:sp>
        <p:nvSpPr>
          <p:cNvPr id="117" name="Shape 117"/>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18" name="Shape 118"/>
          <p:cNvSpPr>
            <a:spLocks noGrp="1"/>
          </p:cNvSpPr>
          <p:nvPr>
            <p:ph type="title" hasCustomPrompt="1"/>
          </p:nvPr>
        </p:nvSpPr>
        <p:spPr>
          <a:xfrm>
            <a:off x="1231900" y="1409700"/>
            <a:ext cx="21907500" cy="2057400"/>
          </a:xfrm>
          <a:prstGeom prst="rect">
            <a:avLst/>
          </a:prstGeom>
        </p:spPr>
        <p:txBody>
          <a:bodyPr anchor="t"/>
          <a:lstStyle>
            <a:lvl1pPr algn="l">
              <a:defRPr sz="8600" cap="all" spc="1375">
                <a:solidFill>
                  <a:srgbClr val="FFFFFF"/>
                </a:solidFill>
                <a:latin typeface="Avenir Light"/>
                <a:ea typeface="Avenir Light"/>
                <a:cs typeface="Avenir Light"/>
                <a:sym typeface="Avenir Light"/>
              </a:defRPr>
            </a:lvl1pPr>
          </a:lstStyle>
          <a:p>
            <a:r>
              <a:t>标题文本</a:t>
            </a:r>
          </a:p>
        </p:txBody>
      </p:sp>
      <p:sp>
        <p:nvSpPr>
          <p:cNvPr id="119" name="Shape 119"/>
          <p:cNvSpPr>
            <a:spLocks noGrp="1"/>
          </p:cNvSpPr>
          <p:nvPr>
            <p:ph type="body" sz="quarter" idx="1" hasCustomPrompt="1"/>
          </p:nvPr>
        </p:nvSpPr>
        <p:spPr>
          <a:xfrm>
            <a:off x="1231900" y="698500"/>
            <a:ext cx="21907500" cy="711200"/>
          </a:xfrm>
          <a:prstGeom prst="rect">
            <a:avLst/>
          </a:prstGeom>
        </p:spPr>
        <p:txBody>
          <a:bodyPr/>
          <a:lstStyle>
            <a:lvl1pPr marL="0" indent="0">
              <a:spcBef>
                <a:spcPts val="0"/>
              </a:spcBef>
              <a:buSzTx/>
              <a:buNone/>
              <a:defRPr sz="3200" cap="all" spc="512">
                <a:solidFill>
                  <a:srgbClr val="FFFFFF"/>
                </a:solidFill>
                <a:latin typeface="Avenir Book"/>
                <a:ea typeface="Avenir Book"/>
                <a:cs typeface="Avenir Book"/>
                <a:sym typeface="Avenir Book"/>
              </a:defRPr>
            </a:lvl1pPr>
            <a:lvl2pPr marL="0" indent="228600">
              <a:spcBef>
                <a:spcPts val="0"/>
              </a:spcBef>
              <a:buSzTx/>
              <a:buNone/>
              <a:defRPr sz="3200" cap="all" spc="512">
                <a:solidFill>
                  <a:srgbClr val="FFFFFF"/>
                </a:solidFill>
                <a:latin typeface="Avenir Book"/>
                <a:ea typeface="Avenir Book"/>
                <a:cs typeface="Avenir Book"/>
                <a:sym typeface="Avenir Book"/>
              </a:defRPr>
            </a:lvl2pPr>
            <a:lvl3pPr marL="0" indent="457200">
              <a:spcBef>
                <a:spcPts val="0"/>
              </a:spcBef>
              <a:buSzTx/>
              <a:buNone/>
              <a:defRPr sz="3200" cap="all" spc="512">
                <a:solidFill>
                  <a:srgbClr val="FFFFFF"/>
                </a:solidFill>
                <a:latin typeface="Avenir Book"/>
                <a:ea typeface="Avenir Book"/>
                <a:cs typeface="Avenir Book"/>
                <a:sym typeface="Avenir Book"/>
              </a:defRPr>
            </a:lvl3pPr>
            <a:lvl4pPr marL="0" indent="685800">
              <a:spcBef>
                <a:spcPts val="0"/>
              </a:spcBef>
              <a:buSzTx/>
              <a:buNone/>
              <a:defRPr sz="3200" cap="all" spc="512">
                <a:solidFill>
                  <a:srgbClr val="FFFFFF"/>
                </a:solidFill>
                <a:latin typeface="Avenir Book"/>
                <a:ea typeface="Avenir Book"/>
                <a:cs typeface="Avenir Book"/>
                <a:sym typeface="Avenir Book"/>
              </a:defRPr>
            </a:lvl4pPr>
            <a:lvl5pPr marL="0" indent="914400">
              <a:spcBef>
                <a:spcPts val="0"/>
              </a:spcBef>
              <a:buSzTx/>
              <a:buNone/>
              <a:defRPr sz="3200" cap="all" spc="512">
                <a:solidFill>
                  <a:srgbClr val="FFFFFF"/>
                </a:solidFill>
                <a:latin typeface="Avenir Book"/>
                <a:ea typeface="Avenir Book"/>
                <a:cs typeface="Avenir Book"/>
                <a:sym typeface="Avenir Book"/>
              </a:defRPr>
            </a:lvl5pPr>
          </a:lstStyle>
          <a:p>
            <a:r>
              <a:t>正文级别 1</a:t>
            </a:r>
          </a:p>
          <a:p>
            <a:pPr lvl="1"/>
            <a:r>
              <a:t>正文级别 2</a:t>
            </a:r>
          </a:p>
          <a:p>
            <a:pPr lvl="2"/>
            <a:r>
              <a:t>正文级别 3</a:t>
            </a:r>
          </a:p>
          <a:p>
            <a:pPr lvl="3"/>
            <a:r>
              <a:t>正文级别 4</a:t>
            </a:r>
          </a:p>
          <a:p>
            <a:pPr lvl="4"/>
            <a:r>
              <a:t>正文级别 5</a:t>
            </a:r>
          </a:p>
        </p:txBody>
      </p:sp>
      <p:sp>
        <p:nvSpPr>
          <p:cNvPr id="120" name="Shape 120"/>
          <p:cNvSpPr>
            <a:spLocks noGrp="1"/>
          </p:cNvSpPr>
          <p:nvPr>
            <p:ph type="sldNum" sz="quarter" idx="2"/>
          </p:nvPr>
        </p:nvSpPr>
        <p:spPr>
          <a:xfrm>
            <a:off x="11950790" y="13049250"/>
            <a:ext cx="431293" cy="520700"/>
          </a:xfrm>
          <a:prstGeom prst="rect">
            <a:avLst/>
          </a:prstGeom>
        </p:spPr>
        <p:txBody>
          <a:bodyPr/>
          <a:lstStyle>
            <a:lvl1pPr>
              <a:defRPr>
                <a:solidFill>
                  <a:srgbClr val="FFFFFF"/>
                </a:solidFill>
                <a:latin typeface="Avenir Light"/>
                <a:ea typeface="Avenir Light"/>
                <a:cs typeface="Avenir Light"/>
                <a:sym typeface="Avenir Light"/>
              </a:defRPr>
            </a:lvl1pPr>
          </a:lstStyle>
          <a:p>
            <a:fld id="{86CB4B4D-7CA3-9044-876B-883B54F8677D}" type="slidenum">
              <a:rPr/>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pic>
        <p:nvPicPr>
          <p:cNvPr id="127" name="image1.jpg"/>
          <p:cNvPicPr>
            <a:picLocks noChangeAspect="1"/>
          </p:cNvPicPr>
          <p:nvPr/>
        </p:nvPicPr>
        <p:blipFill>
          <a:blip r:embed="rId2"/>
          <a:stretch>
            <a:fillRect/>
          </a:stretch>
        </p:blipFill>
        <p:spPr>
          <a:xfrm>
            <a:off x="12702" y="0"/>
            <a:ext cx="24380824" cy="13719177"/>
          </a:xfrm>
          <a:prstGeom prst="rect">
            <a:avLst/>
          </a:prstGeom>
          <a:ln w="12700">
            <a:miter lim="400000"/>
            <a:headEnd/>
            <a:tailEnd/>
          </a:ln>
        </p:spPr>
      </p:pic>
      <p:sp>
        <p:nvSpPr>
          <p:cNvPr id="128" name="Shape 128"/>
          <p:cNvSpPr>
            <a:spLocks noGrp="1"/>
          </p:cNvSpPr>
          <p:nvPr>
            <p:ph type="title" hasCustomPrompt="1"/>
          </p:nvPr>
        </p:nvSpPr>
        <p:spPr>
          <a:xfrm>
            <a:off x="1841262" y="4261837"/>
            <a:ext cx="20723703" cy="2940731"/>
          </a:xfrm>
          <a:prstGeom prst="rect">
            <a:avLst/>
          </a:prstGeom>
        </p:spPr>
        <p:txBody>
          <a:bodyPr lIns="108850" tIns="108850" rIns="108850" bIns="108850"/>
          <a:lstStyle>
            <a:lvl1pPr defTabSz="2176780">
              <a:defRPr sz="10400">
                <a:latin typeface="Calibri" panose="020F0502020204030204"/>
                <a:ea typeface="Calibri" panose="020F0502020204030204"/>
                <a:cs typeface="Calibri" panose="020F0502020204030204"/>
                <a:sym typeface="Calibri" panose="020F0502020204030204"/>
              </a:defRPr>
            </a:lvl1pPr>
          </a:lstStyle>
          <a:p>
            <a:r>
              <a:t>标题文本</a:t>
            </a:r>
          </a:p>
        </p:txBody>
      </p:sp>
      <p:sp>
        <p:nvSpPr>
          <p:cNvPr id="129" name="Shape 129"/>
          <p:cNvSpPr>
            <a:spLocks noGrp="1"/>
          </p:cNvSpPr>
          <p:nvPr>
            <p:ph type="body" sz="quarter" idx="1" hasCustomPrompt="1"/>
          </p:nvPr>
        </p:nvSpPr>
        <p:spPr>
          <a:xfrm>
            <a:off x="3669824" y="7774199"/>
            <a:ext cx="17066579" cy="3506013"/>
          </a:xfrm>
          <a:prstGeom prst="rect">
            <a:avLst/>
          </a:prstGeom>
        </p:spPr>
        <p:txBody>
          <a:bodyPr lIns="108850" tIns="108850" rIns="108850" bIns="108850" anchor="t"/>
          <a:lstStyle>
            <a:lvl1pPr marL="0" indent="0"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1pPr>
            <a:lvl2pPr marL="0" indent="544195"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2pPr>
            <a:lvl3pPr marL="0" indent="1088390"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3pPr>
            <a:lvl4pPr marL="0" indent="1632585"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4pPr>
            <a:lvl5pPr marL="0" indent="2176780"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5pPr>
          </a:lstStyle>
          <a:p>
            <a:r>
              <a:t>正文级别 1</a:t>
            </a:r>
          </a:p>
          <a:p>
            <a:pPr lvl="1"/>
            <a:r>
              <a:t>正文级别 2</a:t>
            </a:r>
          </a:p>
          <a:p>
            <a:pPr lvl="2"/>
            <a:r>
              <a:t>正文级别 3</a:t>
            </a:r>
          </a:p>
          <a:p>
            <a:pPr lvl="3"/>
            <a:r>
              <a:t>正文级别 4</a:t>
            </a:r>
          </a:p>
          <a:p>
            <a:pPr lvl="4"/>
            <a:r>
              <a:t>正文级别 5</a:t>
            </a:r>
          </a:p>
        </p:txBody>
      </p:sp>
      <p:sp>
        <p:nvSpPr>
          <p:cNvPr id="130" name="Shape 130"/>
          <p:cNvSpPr>
            <a:spLocks noGrp="1"/>
          </p:cNvSpPr>
          <p:nvPr>
            <p:ph type="sldNum" sz="quarter" idx="2"/>
          </p:nvPr>
        </p:nvSpPr>
        <p:spPr>
          <a:xfrm>
            <a:off x="22571122" y="12768804"/>
            <a:ext cx="603365" cy="624101"/>
          </a:xfrm>
          <a:prstGeom prst="rect">
            <a:avLst/>
          </a:prstGeom>
        </p:spPr>
        <p:txBody>
          <a:bodyPr lIns="108850" tIns="108850" rIns="108850" bIns="108850" anchor="ctr"/>
          <a:lstStyle>
            <a:lvl1pPr algn="r" defTabSz="2176780">
              <a:defRPr sz="2800">
                <a:solidFill>
                  <a:srgbClr val="888888"/>
                </a:solidFill>
                <a:latin typeface="Calibri" panose="020F0502020204030204"/>
                <a:ea typeface="Calibri" panose="020F0502020204030204"/>
                <a:cs typeface="Calibri" panose="020F0502020204030204"/>
                <a:sym typeface="Calibri" panose="020F0502020204030204"/>
              </a:defRPr>
            </a:lvl1pPr>
          </a:lstStyle>
          <a:p>
            <a:fld id="{86CB4B4D-7CA3-9044-876B-883B54F8677D}" type="slidenum">
              <a:rPr/>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Shape 20"/>
          <p:cNvSpPr>
            <a:spLocks noGrp="1"/>
          </p:cNvSpPr>
          <p:nvPr>
            <p:ph type="pic" idx="13"/>
          </p:nvPr>
        </p:nvSpPr>
        <p:spPr>
          <a:xfrm>
            <a:off x="3125968" y="673100"/>
            <a:ext cx="18135601" cy="8737600"/>
          </a:xfrm>
          <a:prstGeom prst="rect">
            <a:avLst/>
          </a:prstGeom>
        </p:spPr>
        <p:txBody>
          <a:bodyPr lIns="91439" tIns="45719" rIns="91439" bIns="45719" anchor="t">
            <a:noAutofit/>
          </a:bodyPr>
          <a:lstStyle/>
          <a:p>
            <a:endParaRPr/>
          </a:p>
        </p:txBody>
      </p:sp>
      <p:sp>
        <p:nvSpPr>
          <p:cNvPr id="21" name="Shape 21"/>
          <p:cNvSpPr>
            <a:spLocks noGrp="1"/>
          </p:cNvSpPr>
          <p:nvPr>
            <p:ph type="title" hasCustomPrompt="1"/>
          </p:nvPr>
        </p:nvSpPr>
        <p:spPr>
          <a:xfrm>
            <a:off x="635000" y="9448800"/>
            <a:ext cx="23114000" cy="2006600"/>
          </a:xfrm>
          <a:prstGeom prst="rect">
            <a:avLst/>
          </a:prstGeom>
        </p:spPr>
        <p:txBody>
          <a:bodyPr anchor="b"/>
          <a:lstStyle/>
          <a:p>
            <a:r>
              <a:t>标题文本</a:t>
            </a:r>
          </a:p>
        </p:txBody>
      </p:sp>
      <p:sp>
        <p:nvSpPr>
          <p:cNvPr id="22" name="Shape 22"/>
          <p:cNvSpPr>
            <a:spLocks noGrp="1"/>
          </p:cNvSpPr>
          <p:nvPr>
            <p:ph type="body" sz="quarter" idx="1" hasCustomPrompt="1"/>
          </p:nvPr>
        </p:nvSpPr>
        <p:spPr>
          <a:xfrm>
            <a:off x="635000" y="11518900"/>
            <a:ext cx="23114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23" name="Shape 2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Shape 30"/>
          <p:cNvSpPr>
            <a:spLocks noGrp="1"/>
          </p:cNvSpPr>
          <p:nvPr>
            <p:ph type="title" hasCustomPrompt="1"/>
          </p:nvPr>
        </p:nvSpPr>
        <p:spPr>
          <a:xfrm>
            <a:off x="1778000" y="4533900"/>
            <a:ext cx="20828000" cy="4648200"/>
          </a:xfrm>
          <a:prstGeom prst="rect">
            <a:avLst/>
          </a:prstGeom>
        </p:spPr>
        <p:txBody>
          <a:bodyPr/>
          <a:lstStyle/>
          <a:p>
            <a:r>
              <a:t>标题文本</a:t>
            </a:r>
          </a:p>
        </p:txBody>
      </p:sp>
      <p:sp>
        <p:nvSpPr>
          <p:cNvPr id="31" name="Shape 3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3165980" y="1104900"/>
            <a:ext cx="9525001" cy="11506200"/>
          </a:xfrm>
          <a:prstGeom prst="rect">
            <a:avLst/>
          </a:prstGeom>
        </p:spPr>
        <p:txBody>
          <a:bodyPr lIns="91439" tIns="45719" rIns="91439" bIns="45719" anchor="t">
            <a:noAutofit/>
          </a:bodyPr>
          <a:lstStyle/>
          <a:p>
            <a:endParaRPr/>
          </a:p>
        </p:txBody>
      </p:sp>
      <p:sp>
        <p:nvSpPr>
          <p:cNvPr id="39" name="Shape 39"/>
          <p:cNvSpPr>
            <a:spLocks noGrp="1"/>
          </p:cNvSpPr>
          <p:nvPr>
            <p:ph type="title" hasCustomPrompt="1"/>
          </p:nvPr>
        </p:nvSpPr>
        <p:spPr>
          <a:xfrm>
            <a:off x="1651000" y="1104900"/>
            <a:ext cx="10223500" cy="5613400"/>
          </a:xfrm>
          <a:prstGeom prst="rect">
            <a:avLst/>
          </a:prstGeom>
        </p:spPr>
        <p:txBody>
          <a:bodyPr anchor="b"/>
          <a:lstStyle>
            <a:lvl1pPr>
              <a:defRPr sz="8400"/>
            </a:lvl1pPr>
          </a:lstStyle>
          <a:p>
            <a:r>
              <a:t>标题文本</a:t>
            </a:r>
          </a:p>
        </p:txBody>
      </p:sp>
      <p:sp>
        <p:nvSpPr>
          <p:cNvPr id="40" name="Shape 40"/>
          <p:cNvSpPr>
            <a:spLocks noGrp="1"/>
          </p:cNvSpPr>
          <p:nvPr>
            <p:ph type="body" sz="quarter" idx="1" hasCustomPrompt="1"/>
          </p:nvPr>
        </p:nvSpPr>
        <p:spPr>
          <a:xfrm>
            <a:off x="1651000" y="6845300"/>
            <a:ext cx="10223500" cy="57658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41" name="Shape 4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Shape 48"/>
          <p:cNvSpPr>
            <a:spLocks noGrp="1"/>
          </p:cNvSpPr>
          <p:nvPr>
            <p:ph type="title" hasCustomPrompt="1"/>
          </p:nvPr>
        </p:nvSpPr>
        <p:spPr>
          <a:prstGeom prst="rect">
            <a:avLst/>
          </a:prstGeom>
        </p:spPr>
        <p:txBody>
          <a:bodyPr/>
          <a:lstStyle/>
          <a:p>
            <a:r>
              <a:t>标题文本</a:t>
            </a:r>
          </a:p>
        </p:txBody>
      </p:sp>
      <p:sp>
        <p:nvSpPr>
          <p:cNvPr id="49" name="Shape 49"/>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Shape 56"/>
          <p:cNvSpPr>
            <a:spLocks noGrp="1"/>
          </p:cNvSpPr>
          <p:nvPr>
            <p:ph type="title" hasCustomPrompt="1"/>
          </p:nvPr>
        </p:nvSpPr>
        <p:spPr>
          <a:prstGeom prst="rect">
            <a:avLst/>
          </a:prstGeom>
        </p:spPr>
        <p:txBody>
          <a:bodyPr/>
          <a:lstStyle/>
          <a:p>
            <a:r>
              <a:t>标题文本</a:t>
            </a:r>
          </a:p>
        </p:txBody>
      </p:sp>
      <p:sp>
        <p:nvSpPr>
          <p:cNvPr id="57" name="Shape 57"/>
          <p:cNvSpPr>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Shape 5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13169900" y="3238500"/>
            <a:ext cx="9525000" cy="9207500"/>
          </a:xfrm>
          <a:prstGeom prst="rect">
            <a:avLst/>
          </a:prstGeom>
        </p:spPr>
        <p:txBody>
          <a:bodyPr lIns="91439" tIns="45719" rIns="91439" bIns="45719" anchor="t">
            <a:noAutofit/>
          </a:bodyPr>
          <a:lstStyle/>
          <a:p>
            <a:endParaRPr/>
          </a:p>
        </p:txBody>
      </p:sp>
      <p:sp>
        <p:nvSpPr>
          <p:cNvPr id="66" name="Shape 66"/>
          <p:cNvSpPr>
            <a:spLocks noGrp="1"/>
          </p:cNvSpPr>
          <p:nvPr>
            <p:ph type="title" hasCustomPrompt="1"/>
          </p:nvPr>
        </p:nvSpPr>
        <p:spPr>
          <a:prstGeom prst="rect">
            <a:avLst/>
          </a:prstGeom>
        </p:spPr>
        <p:txBody>
          <a:bodyPr/>
          <a:lstStyle/>
          <a:p>
            <a:r>
              <a:t>标题文本</a:t>
            </a:r>
          </a:p>
        </p:txBody>
      </p:sp>
      <p:sp>
        <p:nvSpPr>
          <p:cNvPr id="67" name="Shape 67"/>
          <p:cNvSpPr>
            <a:spLocks noGrp="1"/>
          </p:cNvSpPr>
          <p:nvPr>
            <p:ph type="body" sz="half" idx="1" hasCustomPrompt="1"/>
          </p:nvPr>
        </p:nvSpPr>
        <p:spPr>
          <a:xfrm>
            <a:off x="1689100" y="3238500"/>
            <a:ext cx="10007600" cy="9207500"/>
          </a:xfrm>
          <a:prstGeom prst="rect">
            <a:avLst/>
          </a:prstGeom>
        </p:spPr>
        <p:txBody>
          <a:bodyPr/>
          <a:lstStyle>
            <a:lvl1pPr marL="558800" indent="-558800">
              <a:spcBef>
                <a:spcPts val="4500"/>
              </a:spcBef>
              <a:defRPr sz="4500"/>
            </a:lvl1pPr>
            <a:lvl2pPr marL="1117600" indent="-558800">
              <a:spcBef>
                <a:spcPts val="4500"/>
              </a:spcBef>
              <a:defRPr sz="4500"/>
            </a:lvl2pPr>
            <a:lvl3pPr marL="1676400" indent="-558800">
              <a:spcBef>
                <a:spcPts val="4500"/>
              </a:spcBef>
              <a:defRPr sz="4500"/>
            </a:lvl3pPr>
            <a:lvl4pPr marL="2235200" indent="-558800">
              <a:spcBef>
                <a:spcPts val="4500"/>
              </a:spcBef>
              <a:defRPr sz="4500"/>
            </a:lvl4pPr>
            <a:lvl5pPr marL="2794000" indent="-558800">
              <a:spcBef>
                <a:spcPts val="4500"/>
              </a:spcBef>
              <a:defRPr sz="4500"/>
            </a:lvl5pPr>
          </a:lstStyle>
          <a:p>
            <a:r>
              <a:t>正文级别 1</a:t>
            </a:r>
          </a:p>
          <a:p>
            <a:pPr lvl="1"/>
            <a:r>
              <a:t>正文级别 2</a:t>
            </a:r>
          </a:p>
          <a:p>
            <a:pPr lvl="2"/>
            <a:r>
              <a:t>正文级别 3</a:t>
            </a:r>
          </a:p>
          <a:p>
            <a:pPr lvl="3"/>
            <a:r>
              <a:t>正文级别 4</a:t>
            </a:r>
          </a:p>
          <a:p>
            <a:pPr lvl="4"/>
            <a:r>
              <a:t>正文级别 5</a:t>
            </a:r>
          </a:p>
        </p:txBody>
      </p:sp>
      <p:sp>
        <p:nvSpPr>
          <p:cNvPr id="68" name="Shape 6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Shape 75"/>
          <p:cNvSpPr>
            <a:spLocks noGrp="1"/>
          </p:cNvSpPr>
          <p:nvPr>
            <p:ph type="body" idx="1" hasCustomPrompt="1"/>
          </p:nvPr>
        </p:nvSpPr>
        <p:spPr>
          <a:xfrm>
            <a:off x="1689100" y="1778000"/>
            <a:ext cx="21005800" cy="101473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Shape 76"/>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5760700" y="7048500"/>
            <a:ext cx="7404100" cy="5549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5760700" y="1130300"/>
            <a:ext cx="7404100" cy="5549900"/>
          </a:xfrm>
          <a:prstGeom prst="rect">
            <a:avLst/>
          </a:prstGeom>
        </p:spPr>
        <p:txBody>
          <a:bodyPr lIns="91439" tIns="45719" rIns="91439" bIns="45719" anchor="t">
            <a:noAutofit/>
          </a:bodyPr>
          <a:lstStyle/>
          <a:p>
            <a:endParaRPr/>
          </a:p>
        </p:txBody>
      </p:sp>
      <p:sp>
        <p:nvSpPr>
          <p:cNvPr id="85" name="Shape 85"/>
          <p:cNvSpPr>
            <a:spLocks noGrp="1"/>
          </p:cNvSpPr>
          <p:nvPr>
            <p:ph type="pic" idx="15"/>
          </p:nvPr>
        </p:nvSpPr>
        <p:spPr>
          <a:xfrm>
            <a:off x="1206500" y="1130300"/>
            <a:ext cx="14173200" cy="114681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p:spPr>
        <p:txBody>
          <a:bodyPr lIns="50800" tIns="50800" rIns="50800" bIns="50800" anchor="ctr">
            <a:normAutofit/>
          </a:bodyPr>
          <a:lstStyle/>
          <a:p>
            <a:r>
              <a:t>标题文本</a:t>
            </a:r>
          </a:p>
        </p:txBody>
      </p:sp>
      <p:sp>
        <p:nvSpPr>
          <p:cNvPr id="3" name="Shape 3"/>
          <p:cNvSpPr>
            <a:spLocks noGrp="1"/>
          </p:cNvSpPr>
          <p:nvPr>
            <p:ph type="body" idx="1"/>
          </p:nvPr>
        </p:nvSpPr>
        <p:spPr>
          <a:xfrm>
            <a:off x="1689100" y="3238500"/>
            <a:ext cx="21005800" cy="9207500"/>
          </a:xfrm>
          <a:prstGeom prst="rect">
            <a:avLst/>
          </a:prstGeom>
          <a:ln w="12700">
            <a:miter lim="400000"/>
          </a:ln>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defRPr sz="2400"/>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9pPr>
    </p:titleStyle>
    <p:bodyStyle>
      <a:lvl1pPr marL="63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image2.png" descr="E:\第二届“互联网+”大学生创新创业大赛\首届大赛参考材料\首届大赛宣传材料\大赛Logo.png"/>
          <p:cNvPicPr>
            <a:picLocks noChangeAspect="1"/>
          </p:cNvPicPr>
          <p:nvPr/>
        </p:nvPicPr>
        <p:blipFill>
          <a:blip r:embed="rId2"/>
          <a:stretch>
            <a:fillRect/>
          </a:stretch>
        </p:blipFill>
        <p:spPr>
          <a:xfrm>
            <a:off x="9917096" y="858796"/>
            <a:ext cx="5143537" cy="3143273"/>
          </a:xfrm>
          <a:prstGeom prst="rect">
            <a:avLst/>
          </a:prstGeom>
          <a:ln w="12700">
            <a:miter lim="400000"/>
            <a:headEnd/>
            <a:tailEnd/>
          </a:ln>
        </p:spPr>
      </p:pic>
      <p:sp>
        <p:nvSpPr>
          <p:cNvPr id="140" name="Shape 140"/>
          <p:cNvSpPr/>
          <p:nvPr/>
        </p:nvSpPr>
        <p:spPr>
          <a:xfrm>
            <a:off x="65623" y="4735830"/>
            <a:ext cx="24252755" cy="3794760"/>
          </a:xfrm>
          <a:prstGeom prst="rect">
            <a:avLst/>
          </a:prstGeom>
          <a:ln w="12700">
            <a:miter lim="400000"/>
          </a:ln>
        </p:spPr>
        <p:txBody>
          <a:bodyPr lIns="50800" tIns="50800" rIns="50800" bIns="50800" anchor="ctr">
            <a:spAutoFit/>
            <a:scene3d>
              <a:camera prst="orthographicFront"/>
              <a:lightRig rig="threePt" dir="t"/>
            </a:scene3d>
          </a:bodyPr>
          <a:lstStyle/>
          <a:p>
            <a:pPr>
              <a:lnSpc>
                <a:spcPct val="150000"/>
              </a:lnSpc>
              <a:defRPr sz="8000" b="1">
                <a:solidFill>
                  <a:srgbClr val="FFFFFF"/>
                </a:solidFill>
                <a:latin typeface="Helvetica"/>
                <a:ea typeface="Helvetica"/>
                <a:cs typeface="Helvetica"/>
                <a:sym typeface="Helvetica"/>
              </a:defRPr>
            </a:pPr>
            <a:r>
              <a:rPr>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t>中国</a:t>
            </a:r>
            <a:r>
              <a:rPr lang="zh-CN">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t>国际</a:t>
            </a:r>
            <a:r>
              <a:rPr>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t>“互联网+”大学生创新创业大赛参赛项目</a:t>
            </a:r>
            <a:br>
              <a:rPr>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br>
            <a:r>
              <a:rPr lang="zh-CN">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t>主赛道</a:t>
            </a:r>
            <a:r>
              <a:rPr>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t>商业计划书PPT模板</a:t>
            </a:r>
          </a:p>
        </p:txBody>
      </p:sp>
      <p:sp>
        <p:nvSpPr>
          <p:cNvPr id="141" name="Shape 141"/>
          <p:cNvSpPr/>
          <p:nvPr/>
        </p:nvSpPr>
        <p:spPr>
          <a:xfrm>
            <a:off x="2392363" y="10960412"/>
            <a:ext cx="19621501" cy="840105"/>
          </a:xfrm>
          <a:prstGeom prst="rect">
            <a:avLst/>
          </a:prstGeom>
          <a:ln w="12700">
            <a:miter lim="400000"/>
          </a:ln>
        </p:spPr>
        <p:txBody>
          <a:bodyPr lIns="50800" tIns="50800" rIns="50800" bIns="50800">
            <a:spAutoFit/>
          </a:bodyPr>
          <a:lstStyle/>
          <a:p>
            <a:pPr lvl="1">
              <a:defRPr sz="3800" b="1">
                <a:solidFill>
                  <a:srgbClr val="FFFFFF"/>
                </a:solidFill>
                <a:latin typeface="Helvetica"/>
                <a:ea typeface="Helvetica"/>
                <a:cs typeface="Helvetica"/>
                <a:sym typeface="Helvetica"/>
              </a:defRPr>
            </a:pPr>
            <a:endParaRPr lang="en-US" sz="480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body" idx="14"/>
          </p:nvPr>
        </p:nvSpPr>
        <p:spPr>
          <a:xfrm>
            <a:off x="612660" y="1215695"/>
            <a:ext cx="23158679" cy="2563495"/>
          </a:xfrm>
          <a:prstGeom prst="rect">
            <a:avLst/>
          </a:prstGeom>
        </p:spPr>
        <p:txBody>
          <a:bodyPr/>
          <a:lstStyle/>
          <a:p>
            <a:pPr>
              <a:defRPr sz="8000" b="1">
                <a:latin typeface="Helvetica"/>
                <a:ea typeface="Helvetica"/>
                <a:cs typeface="Helvetica"/>
                <a:sym typeface="Helvetica"/>
              </a:defRPr>
            </a:pPr>
            <a:r>
              <a:rPr dirty="0">
                <a:solidFill>
                  <a:schemeClr val="accent1"/>
                </a:solidFill>
              </a:rPr>
              <a:t>第</a:t>
            </a:r>
            <a:r>
              <a:rPr lang="zh-CN" dirty="0">
                <a:solidFill>
                  <a:schemeClr val="accent1"/>
                </a:solidFill>
                <a:ea typeface="宋体" panose="02010600030101010101" pitchFamily="2" charset="-122"/>
              </a:rPr>
              <a:t>六</a:t>
            </a:r>
            <a:r>
              <a:rPr dirty="0">
                <a:solidFill>
                  <a:schemeClr val="accent1"/>
                </a:solidFill>
              </a:rPr>
              <a:t>部分（</a:t>
            </a:r>
            <a:r>
              <a:rPr lang="en-US" dirty="0">
                <a:solidFill>
                  <a:schemeClr val="accent1"/>
                </a:solidFill>
              </a:rPr>
              <a:t>2-3</a:t>
            </a:r>
            <a:r>
              <a:rPr dirty="0">
                <a:solidFill>
                  <a:schemeClr val="accent1"/>
                </a:solidFill>
              </a:rPr>
              <a:t>页）</a:t>
            </a:r>
            <a:br>
              <a:rPr dirty="0">
                <a:solidFill>
                  <a:schemeClr val="accent1"/>
                </a:solidFill>
              </a:rPr>
            </a:br>
            <a:r>
              <a:rPr dirty="0" err="1"/>
              <a:t>项目团队</a:t>
            </a:r>
            <a:endParaRPr dirty="0"/>
          </a:p>
        </p:txBody>
      </p:sp>
      <p:sp>
        <p:nvSpPr>
          <p:cNvPr id="164" name="Shape 164"/>
          <p:cNvSpPr>
            <a:spLocks noGrp="1"/>
          </p:cNvSpPr>
          <p:nvPr>
            <p:ph type="body" idx="4294967295"/>
          </p:nvPr>
        </p:nvSpPr>
        <p:spPr>
          <a:xfrm>
            <a:off x="1171702" y="2609528"/>
            <a:ext cx="22040597" cy="10441160"/>
          </a:xfrm>
          <a:prstGeom prst="rect">
            <a:avLst/>
          </a:prstGeom>
        </p:spPr>
        <p:txBody>
          <a:bodyPr>
            <a:normAutofit/>
          </a:bodyPr>
          <a:lstStyle/>
          <a:p>
            <a:pPr eaLnBrk="1" fontAlgn="auto" hangingPunct="1">
              <a:lnSpc>
                <a:spcPct val="120000"/>
              </a:lnSpc>
              <a:spcBef>
                <a:spcPts val="3000"/>
              </a:spcBef>
              <a:defRPr b="1">
                <a:solidFill>
                  <a:srgbClr val="5C5C5C"/>
                </a:solidFill>
                <a:latin typeface="Helvetica"/>
                <a:ea typeface="Helvetica"/>
                <a:cs typeface="Helvetica"/>
                <a:sym typeface="Helvetica"/>
              </a:defRPr>
            </a:pPr>
            <a:r>
              <a:rPr sz="5400" dirty="0" err="1">
                <a:solidFill>
                  <a:schemeClr val="tx1"/>
                </a:solidFill>
              </a:rPr>
              <a:t>主要内容</a:t>
            </a:r>
            <a:r>
              <a:rPr sz="5400" dirty="0">
                <a:solidFill>
                  <a:schemeClr val="tx1"/>
                </a:solidFill>
              </a:rPr>
              <a:t>：</a:t>
            </a:r>
            <a:br>
              <a:rPr sz="5400" dirty="0">
                <a:solidFill>
                  <a:schemeClr val="tx1"/>
                </a:solidFill>
              </a:rPr>
            </a:br>
            <a:r>
              <a:rPr sz="5400" dirty="0">
                <a:solidFill>
                  <a:schemeClr val="tx1"/>
                </a:solidFill>
              </a:rPr>
              <a:t>1、讲清楚团队的人员组成、分工和股份比例</a:t>
            </a:r>
            <a:r>
              <a:rPr lang="zh-CN" altLang="en-US" sz="5400" dirty="0">
                <a:solidFill>
                  <a:schemeClr val="tx1"/>
                </a:solidFill>
              </a:rPr>
              <a:t>，建议项目负责人</a:t>
            </a:r>
            <a:r>
              <a:rPr lang="zh-CN" altLang="en-US" sz="5400" dirty="0">
                <a:solidFill>
                  <a:srgbClr val="FF0000"/>
                </a:solidFill>
              </a:rPr>
              <a:t>单独一页，硬实力（专利、论文等一作）要牛，软实力（学习成绩、保研、学团干部、党员、各种奖）也要牛。</a:t>
            </a:r>
            <a:br>
              <a:rPr sz="5400" dirty="0">
                <a:solidFill>
                  <a:schemeClr val="tx1"/>
                </a:solidFill>
              </a:rPr>
            </a:br>
            <a:r>
              <a:rPr sz="5400" dirty="0">
                <a:solidFill>
                  <a:schemeClr val="tx1"/>
                </a:solidFill>
              </a:rPr>
              <a:t>2、团队要有</a:t>
            </a:r>
            <a:r>
              <a:rPr lang="zh-CN" sz="6000" dirty="0">
                <a:solidFill>
                  <a:srgbClr val="FF0000"/>
                </a:solidFill>
                <a:latin typeface="微软雅黑" panose="020B0503020204020204" pitchFamily="34" charset="-122"/>
                <a:ea typeface="微软雅黑" panose="020B0503020204020204" pitchFamily="34" charset="-122"/>
                <a:sym typeface="+mn-ea"/>
              </a:rPr>
              <a:t>科学、</a:t>
            </a:r>
            <a:r>
              <a:rPr sz="6000" dirty="0" err="1">
                <a:solidFill>
                  <a:srgbClr val="FF0000"/>
                </a:solidFill>
                <a:latin typeface="微软雅黑" panose="020B0503020204020204" pitchFamily="34" charset="-122"/>
                <a:ea typeface="微软雅黑" panose="020B0503020204020204" pitchFamily="34" charset="-122"/>
              </a:rPr>
              <a:t>合理分工</a:t>
            </a:r>
            <a:r>
              <a:rPr sz="6000" dirty="0">
                <a:solidFill>
                  <a:srgbClr val="FF0000"/>
                </a:solidFill>
                <a:latin typeface="微软雅黑" panose="020B0503020204020204" pitchFamily="34" charset="-122"/>
                <a:ea typeface="微软雅黑" panose="020B0503020204020204" pitchFamily="34" charset="-122"/>
              </a:rPr>
              <a:t>，</a:t>
            </a:r>
            <a:r>
              <a:rPr lang="zh-CN" sz="6000" dirty="0">
                <a:solidFill>
                  <a:srgbClr val="FF0000"/>
                </a:solidFill>
                <a:latin typeface="微软雅黑" panose="020B0503020204020204" pitchFamily="34" charset="-122"/>
                <a:ea typeface="微软雅黑" panose="020B0503020204020204" pitchFamily="34" charset="-122"/>
              </a:rPr>
              <a:t>人尽其职</a:t>
            </a:r>
            <a:r>
              <a:rPr sz="5400" dirty="0" err="1">
                <a:solidFill>
                  <a:schemeClr val="tx1"/>
                </a:solidFill>
              </a:rPr>
              <a:t>需要介绍团队主要成员的背景和特长</a:t>
            </a:r>
            <a:r>
              <a:rPr sz="5400" b="0" dirty="0" err="1">
                <a:solidFill>
                  <a:schemeClr val="tx1"/>
                </a:solidFill>
                <a:latin typeface="+mn-lt"/>
                <a:ea typeface="+mn-ea"/>
                <a:cs typeface="+mn-cs"/>
                <a:sym typeface="Helvetica Light"/>
              </a:rPr>
              <a:t>（强调个人的能力适合该岗位，团队的组合适合创业项目</a:t>
            </a:r>
            <a:r>
              <a:rPr sz="5400" b="0" dirty="0">
                <a:solidFill>
                  <a:schemeClr val="tx1"/>
                </a:solidFill>
                <a:latin typeface="+mn-lt"/>
                <a:ea typeface="+mn-ea"/>
                <a:cs typeface="+mn-cs"/>
                <a:sym typeface="Helvetica Light"/>
              </a:rPr>
              <a:t>）</a:t>
            </a:r>
            <a:endParaRPr lang="en-US" sz="5400" b="0" dirty="0">
              <a:solidFill>
                <a:schemeClr val="tx1"/>
              </a:solidFill>
              <a:latin typeface="+mn-lt"/>
              <a:ea typeface="+mn-ea"/>
              <a:cs typeface="+mn-cs"/>
              <a:sym typeface="Helvetica Light"/>
            </a:endParaRPr>
          </a:p>
          <a:p>
            <a:pPr eaLnBrk="1" fontAlgn="auto" hangingPunct="1">
              <a:lnSpc>
                <a:spcPct val="120000"/>
              </a:lnSpc>
              <a:spcBef>
                <a:spcPts val="3000"/>
              </a:spcBef>
              <a:defRPr b="1">
                <a:solidFill>
                  <a:srgbClr val="5C5C5C"/>
                </a:solidFill>
                <a:latin typeface="Helvetica"/>
                <a:ea typeface="Helvetica"/>
                <a:cs typeface="Helvetica"/>
                <a:sym typeface="Helvetica"/>
              </a:defRPr>
            </a:pPr>
            <a:r>
              <a:rPr lang="en-US" sz="5400" dirty="0">
                <a:solidFill>
                  <a:schemeClr val="tx1"/>
                </a:solidFill>
              </a:rPr>
              <a:t>3</a:t>
            </a:r>
            <a:r>
              <a:rPr lang="zh-CN" altLang="en-US" sz="5400" dirty="0">
                <a:solidFill>
                  <a:schemeClr val="tx1"/>
                </a:solidFill>
              </a:rPr>
              <a:t>、团队所获各种荣誉，单独做一页</a:t>
            </a:r>
            <a:r>
              <a:rPr lang="en-US" altLang="zh-CN" sz="5400" dirty="0">
                <a:solidFill>
                  <a:schemeClr val="tx1"/>
                </a:solidFill>
              </a:rPr>
              <a:t>PPT</a:t>
            </a:r>
            <a:r>
              <a:rPr lang="zh-CN" altLang="en-US" sz="5400" dirty="0">
                <a:solidFill>
                  <a:schemeClr val="tx1"/>
                </a:solidFill>
              </a:rPr>
              <a:t>。</a:t>
            </a:r>
            <a:br>
              <a:rPr sz="5400" b="0" dirty="0">
                <a:solidFill>
                  <a:schemeClr val="tx1"/>
                </a:solidFill>
                <a:latin typeface="+mn-lt"/>
                <a:ea typeface="+mn-ea"/>
                <a:cs typeface="+mn-cs"/>
                <a:sym typeface="Helvetica Light"/>
              </a:rPr>
            </a:br>
            <a:r>
              <a:rPr lang="en-US" sz="5400" dirty="0">
                <a:solidFill>
                  <a:schemeClr val="tx1"/>
                </a:solidFill>
              </a:rPr>
              <a:t>4</a:t>
            </a:r>
            <a:r>
              <a:rPr sz="5400" dirty="0">
                <a:solidFill>
                  <a:schemeClr val="tx1"/>
                </a:solidFill>
              </a:rPr>
              <a:t>、说清楚你们团队的优势</a:t>
            </a:r>
            <a:r>
              <a:rPr sz="5400" b="0" dirty="0">
                <a:solidFill>
                  <a:schemeClr val="tx1"/>
                </a:solidFill>
                <a:latin typeface="+mn-lt"/>
                <a:ea typeface="+mn-ea"/>
                <a:cs typeface="+mn-cs"/>
                <a:sym typeface="Helvetica Light"/>
              </a:rPr>
              <a:t>（要让听众相信为什么这个事情你们这个团队来做，会更靠谱，会更容易成。如果是科技成果转化项目，有必要说明老师在团队中的角色）</a:t>
            </a:r>
          </a:p>
        </p:txBody>
      </p:sp>
      <p:sp>
        <p:nvSpPr>
          <p:cNvPr id="165" name="Shape 165"/>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body" idx="14"/>
          </p:nvPr>
        </p:nvSpPr>
        <p:spPr>
          <a:xfrm>
            <a:off x="612660" y="1215695"/>
            <a:ext cx="23158679" cy="2563495"/>
          </a:xfrm>
          <a:prstGeom prst="rect">
            <a:avLst/>
          </a:prstGeom>
        </p:spPr>
        <p:txBody>
          <a:bodyPr/>
          <a:lstStyle/>
          <a:p>
            <a:pPr>
              <a:defRPr sz="8000" b="1">
                <a:latin typeface="Helvetica"/>
                <a:ea typeface="Helvetica"/>
                <a:cs typeface="Helvetica"/>
                <a:sym typeface="Helvetica"/>
              </a:defRPr>
            </a:pPr>
            <a:r>
              <a:rPr dirty="0">
                <a:solidFill>
                  <a:schemeClr val="accent1"/>
                </a:solidFill>
              </a:rPr>
              <a:t>第</a:t>
            </a:r>
            <a:r>
              <a:rPr lang="zh-CN" dirty="0">
                <a:solidFill>
                  <a:schemeClr val="accent1"/>
                </a:solidFill>
                <a:ea typeface="宋体" panose="02010600030101010101" pitchFamily="2" charset="-122"/>
              </a:rPr>
              <a:t>七</a:t>
            </a:r>
            <a:r>
              <a:rPr dirty="0">
                <a:solidFill>
                  <a:schemeClr val="accent1"/>
                </a:solidFill>
              </a:rPr>
              <a:t>部分（</a:t>
            </a:r>
            <a:r>
              <a:rPr lang="en-US" dirty="0">
                <a:solidFill>
                  <a:schemeClr val="accent1"/>
                </a:solidFill>
              </a:rPr>
              <a:t>4-6</a:t>
            </a:r>
            <a:r>
              <a:rPr dirty="0">
                <a:solidFill>
                  <a:schemeClr val="accent1"/>
                </a:solidFill>
              </a:rPr>
              <a:t>页）</a:t>
            </a:r>
            <a:br>
              <a:rPr dirty="0">
                <a:solidFill>
                  <a:schemeClr val="accent1"/>
                </a:solidFill>
              </a:rPr>
            </a:br>
            <a:r>
              <a:rPr lang="zh-CN" altLang="en-US" dirty="0">
                <a:solidFill>
                  <a:schemeClr val="accent1"/>
                </a:solidFill>
              </a:rPr>
              <a:t>实践部分</a:t>
            </a:r>
            <a:endParaRPr lang="zh-CN" altLang="en-US" dirty="0">
              <a:ea typeface="宋体" panose="02010600030101010101" pitchFamily="2" charset="-122"/>
            </a:endParaRPr>
          </a:p>
        </p:txBody>
      </p:sp>
      <p:sp>
        <p:nvSpPr>
          <p:cNvPr id="164" name="Shape 164"/>
          <p:cNvSpPr>
            <a:spLocks noGrp="1"/>
          </p:cNvSpPr>
          <p:nvPr>
            <p:ph type="body" idx="4294967295"/>
          </p:nvPr>
        </p:nvSpPr>
        <p:spPr>
          <a:xfrm>
            <a:off x="1171702" y="4783102"/>
            <a:ext cx="22040597" cy="4379154"/>
          </a:xfrm>
          <a:prstGeom prst="rect">
            <a:avLst/>
          </a:prstGeom>
        </p:spPr>
        <p:txBody>
          <a:bodyPr>
            <a:noAutofit/>
          </a:bodyPr>
          <a:lstStyle/>
          <a:p>
            <a:pPr eaLnBrk="1" fontAlgn="auto" hangingPunct="1">
              <a:lnSpc>
                <a:spcPct val="150000"/>
              </a:lnSpc>
              <a:spcBef>
                <a:spcPts val="3000"/>
              </a:spcBef>
              <a:defRPr b="1">
                <a:solidFill>
                  <a:srgbClr val="5C5C5C"/>
                </a:solidFill>
                <a:latin typeface="Helvetica"/>
                <a:ea typeface="Helvetica"/>
                <a:cs typeface="Helvetica"/>
                <a:sym typeface="Helvetica"/>
              </a:defRPr>
            </a:pPr>
            <a:r>
              <a:rPr sz="4400" dirty="0" err="1">
                <a:solidFill>
                  <a:schemeClr val="tx1"/>
                </a:solidFill>
                <a:latin typeface="微软雅黑" panose="020B0503020204020204" charset="-122"/>
                <a:ea typeface="微软雅黑" panose="020B0503020204020204" charset="-122"/>
                <a:cs typeface="微软雅黑" panose="020B0503020204020204" charset="-122"/>
              </a:rPr>
              <a:t>主要内容</a:t>
            </a:r>
            <a:r>
              <a:rPr sz="4400" dirty="0">
                <a:solidFill>
                  <a:schemeClr val="tx1"/>
                </a:solidFill>
                <a:latin typeface="微软雅黑" panose="020B0503020204020204" charset="-122"/>
                <a:ea typeface="微软雅黑" panose="020B0503020204020204" charset="-122"/>
                <a:cs typeface="微软雅黑" panose="020B0503020204020204" charset="-122"/>
              </a:rPr>
              <a:t>：</a:t>
            </a:r>
          </a:p>
          <a:p>
            <a:pPr eaLnBrk="1" fontAlgn="auto" hangingPunct="1">
              <a:lnSpc>
                <a:spcPct val="150000"/>
              </a:lnSpc>
              <a:spcBef>
                <a:spcPts val="3000"/>
              </a:spcBef>
              <a:defRPr b="1">
                <a:solidFill>
                  <a:srgbClr val="5C5C5C"/>
                </a:solidFill>
                <a:latin typeface="Helvetica"/>
                <a:ea typeface="Helvetica"/>
                <a:cs typeface="Helvetica"/>
                <a:sym typeface="Helvetica"/>
              </a:defRPr>
            </a:pPr>
            <a:r>
              <a:rPr lang="en-US" sz="44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、引领教育</a:t>
            </a:r>
            <a:endParaRPr lang="en-US" altLang="zh-CN" sz="4400" dirty="0">
              <a:solidFill>
                <a:schemeClr val="tx1"/>
              </a:solidFill>
              <a:latin typeface="微软雅黑" panose="020B0503020204020204" charset="-122"/>
              <a:ea typeface="微软雅黑" panose="020B0503020204020204" charset="-122"/>
              <a:cs typeface="微软雅黑" panose="020B0503020204020204" charset="-122"/>
            </a:endParaRPr>
          </a:p>
          <a:p>
            <a:pPr marL="0" indent="0" eaLnBrk="1" fontAlgn="auto" hangingPunct="1">
              <a:lnSpc>
                <a:spcPct val="150000"/>
              </a:lnSpc>
              <a:spcBef>
                <a:spcPts val="3000"/>
              </a:spcBef>
              <a:buNone/>
              <a:defRPr b="1">
                <a:solidFill>
                  <a:srgbClr val="5C5C5C"/>
                </a:solidFill>
                <a:latin typeface="Helvetica"/>
                <a:ea typeface="Helvetica"/>
                <a:cs typeface="Helvetica"/>
                <a:sym typeface="Helvetica"/>
              </a:defRPr>
            </a:pP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44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）强国有我，思政当先、价值引领，鼓舞且传帮带后面的大学生</a:t>
            </a:r>
            <a:endParaRPr lang="en-US" altLang="zh-CN" sz="4400" dirty="0">
              <a:solidFill>
                <a:schemeClr val="tx1"/>
              </a:solidFill>
              <a:latin typeface="微软雅黑" panose="020B0503020204020204" charset="-122"/>
              <a:ea typeface="微软雅黑" panose="020B0503020204020204" charset="-122"/>
              <a:cs typeface="微软雅黑" panose="020B0503020204020204" charset="-122"/>
            </a:endParaRPr>
          </a:p>
          <a:p>
            <a:pPr marL="0" indent="0" eaLnBrk="1" fontAlgn="auto" hangingPunct="1">
              <a:lnSpc>
                <a:spcPct val="150000"/>
              </a:lnSpc>
              <a:spcBef>
                <a:spcPts val="3000"/>
              </a:spcBef>
              <a:buNone/>
              <a:defRPr b="1">
                <a:solidFill>
                  <a:srgbClr val="5C5C5C"/>
                </a:solidFill>
                <a:latin typeface="Helvetica"/>
                <a:ea typeface="Helvetica"/>
                <a:cs typeface="Helvetica"/>
                <a:sym typeface="Helvetica"/>
              </a:defRPr>
            </a:pP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44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）专创融合，</a:t>
            </a:r>
            <a:r>
              <a:rPr lang="zh-CN" altLang="en-US" sz="4400" dirty="0">
                <a:solidFill>
                  <a:srgbClr val="FF0000"/>
                </a:solidFill>
                <a:latin typeface="微软雅黑" panose="020B0503020204020204" charset="-122"/>
                <a:ea typeface="微软雅黑" panose="020B0503020204020204" charset="-122"/>
                <a:cs typeface="微软雅黑" panose="020B0503020204020204" charset="-122"/>
              </a:rPr>
              <a:t>专业人做专业的事</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，项目和个人成长，专业作为主导，</a:t>
            </a:r>
            <a:endParaRPr lang="en-US" altLang="zh-CN" sz="4400" dirty="0">
              <a:solidFill>
                <a:schemeClr val="tx1"/>
              </a:solidFill>
              <a:latin typeface="微软雅黑" panose="020B0503020204020204" charset="-122"/>
              <a:ea typeface="微软雅黑" panose="020B0503020204020204" charset="-122"/>
              <a:cs typeface="微软雅黑" panose="020B0503020204020204" charset="-122"/>
            </a:endParaRPr>
          </a:p>
          <a:p>
            <a:pPr marL="0" indent="0">
              <a:lnSpc>
                <a:spcPct val="150000"/>
              </a:lnSpc>
              <a:spcBef>
                <a:spcPts val="3000"/>
              </a:spcBef>
              <a:buNone/>
              <a:defRPr b="1">
                <a:solidFill>
                  <a:srgbClr val="5C5C5C"/>
                </a:solidFill>
                <a:latin typeface="Helvetica"/>
                <a:ea typeface="Helvetica"/>
                <a:cs typeface="Helvetica"/>
                <a:sym typeface="Helvetica"/>
              </a:defRPr>
            </a:pP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440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4400" dirty="0">
                <a:solidFill>
                  <a:srgbClr val="FF0000"/>
                </a:solidFill>
                <a:latin typeface="微软雅黑" panose="020B0503020204020204" charset="-122"/>
                <a:ea typeface="微软雅黑" panose="020B0503020204020204" charset="-122"/>
                <a:cs typeface="微软雅黑" panose="020B0503020204020204" charset="-122"/>
              </a:rPr>
              <a:t>对四新的促进作用，产学研用，产教融合，</a:t>
            </a:r>
            <a:endParaRPr lang="en-US" altLang="zh-CN" sz="4400" dirty="0">
              <a:solidFill>
                <a:srgbClr val="FF0000"/>
              </a:solidFill>
              <a:latin typeface="微软雅黑" panose="020B0503020204020204" charset="-122"/>
              <a:ea typeface="微软雅黑" panose="020B0503020204020204" charset="-122"/>
              <a:cs typeface="微软雅黑" panose="020B0503020204020204" charset="-122"/>
            </a:endParaRPr>
          </a:p>
          <a:p>
            <a:pPr marL="0" indent="0">
              <a:lnSpc>
                <a:spcPct val="150000"/>
              </a:lnSpc>
              <a:spcBef>
                <a:spcPts val="3000"/>
              </a:spcBef>
              <a:buNone/>
              <a:defRPr b="1">
                <a:solidFill>
                  <a:srgbClr val="5C5C5C"/>
                </a:solidFill>
                <a:latin typeface="Helvetica"/>
                <a:ea typeface="Helvetica"/>
                <a:cs typeface="Helvetica"/>
                <a:sym typeface="Helvetica"/>
              </a:defRPr>
            </a:pP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4400" dirty="0">
                <a:solidFill>
                  <a:schemeClr val="tx1"/>
                </a:solidFill>
                <a:latin typeface="微软雅黑" panose="020B0503020204020204" charset="-122"/>
                <a:ea typeface="微软雅黑" panose="020B0503020204020204" charset="-122"/>
                <a:cs typeface="微软雅黑" panose="020B0503020204020204" charset="-122"/>
              </a:rPr>
              <a:t>4</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）创业支撑，学校为提供便利的条件，比如：搭平台，找人才，提供场地，实验室，启动资金。</a:t>
            </a:r>
          </a:p>
          <a:p>
            <a:pPr marL="0" indent="0" eaLnBrk="1" fontAlgn="auto" hangingPunct="1">
              <a:lnSpc>
                <a:spcPct val="150000"/>
              </a:lnSpc>
              <a:spcBef>
                <a:spcPts val="3000"/>
              </a:spcBef>
              <a:buNone/>
              <a:defRPr b="1">
                <a:solidFill>
                  <a:srgbClr val="5C5C5C"/>
                </a:solidFill>
                <a:latin typeface="Helvetica"/>
                <a:ea typeface="Helvetica"/>
                <a:cs typeface="Helvetica"/>
                <a:sym typeface="Helvetica"/>
              </a:defRPr>
            </a:pPr>
            <a:r>
              <a:rPr lang="zh-CN" altLang="en-US" sz="4400"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sz="4400" dirty="0">
                <a:solidFill>
                  <a:srgbClr val="FF0000"/>
                </a:solidFill>
                <a:latin typeface="微软雅黑" panose="020B0503020204020204" charset="-122"/>
                <a:ea typeface="微软雅黑" panose="020B0503020204020204" charset="-122"/>
                <a:cs typeface="微软雅黑" panose="020B0503020204020204" charset="-122"/>
              </a:rPr>
              <a:t>5</a:t>
            </a:r>
            <a:r>
              <a:rPr lang="zh-CN" altLang="en-US" sz="4400" dirty="0">
                <a:solidFill>
                  <a:srgbClr val="FF0000"/>
                </a:solidFill>
                <a:latin typeface="微软雅黑" panose="020B0503020204020204" charset="-122"/>
                <a:ea typeface="微软雅黑" panose="020B0503020204020204" charset="-122"/>
                <a:cs typeface="微软雅黑" panose="020B0503020204020204" charset="-122"/>
              </a:rPr>
              <a:t>）人才培养，带动创新创业教育，</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创业过程中，实践大学所学，影响多少学生</a:t>
            </a:r>
            <a:br>
              <a:rPr sz="4400" dirty="0">
                <a:solidFill>
                  <a:schemeClr val="tx1"/>
                </a:solidFill>
                <a:latin typeface="微软雅黑" panose="020B0503020204020204" charset="-122"/>
                <a:ea typeface="微软雅黑" panose="020B0503020204020204" charset="-122"/>
                <a:cs typeface="微软雅黑" panose="020B0503020204020204" charset="-122"/>
              </a:rPr>
            </a:br>
            <a:r>
              <a:rPr lang="en-US" altLang="zh-CN" sz="44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、带动就业，</a:t>
            </a:r>
            <a:r>
              <a:rPr lang="zh-CN" altLang="en-US" sz="4400" dirty="0">
                <a:solidFill>
                  <a:srgbClr val="FF0000"/>
                </a:solidFill>
                <a:latin typeface="微软雅黑" panose="020B0503020204020204" charset="-122"/>
                <a:ea typeface="微软雅黑" panose="020B0503020204020204" charset="-122"/>
                <a:cs typeface="微软雅黑" panose="020B0503020204020204" charset="-122"/>
              </a:rPr>
              <a:t>直接带动就业数</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，间接带动，社会正能量。</a:t>
            </a:r>
            <a:endParaRPr lang="zh-CN" sz="4400" b="0" dirty="0">
              <a:solidFill>
                <a:schemeClr val="tx1"/>
              </a:solidFill>
              <a:latin typeface="微软雅黑" panose="020B0503020204020204" charset="-122"/>
              <a:ea typeface="微软雅黑" panose="020B0503020204020204" charset="-122"/>
              <a:cs typeface="微软雅黑" panose="020B0503020204020204" charset="-122"/>
              <a:sym typeface="Helvetica Light"/>
            </a:endParaRPr>
          </a:p>
        </p:txBody>
      </p:sp>
      <p:sp>
        <p:nvSpPr>
          <p:cNvPr id="165" name="Shape 165"/>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extLst>
      <p:ext uri="{BB962C8B-B14F-4D97-AF65-F5344CB8AC3E}">
        <p14:creationId xmlns:p14="http://schemas.microsoft.com/office/powerpoint/2010/main" val="45288134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body" idx="14"/>
          </p:nvPr>
        </p:nvSpPr>
        <p:spPr>
          <a:xfrm>
            <a:off x="612660" y="1215695"/>
            <a:ext cx="23158679" cy="2563495"/>
          </a:xfrm>
          <a:prstGeom prst="rect">
            <a:avLst/>
          </a:prstGeom>
        </p:spPr>
        <p:txBody>
          <a:bodyPr/>
          <a:lstStyle/>
          <a:p>
            <a:pPr>
              <a:defRPr sz="8000" b="1">
                <a:latin typeface="Helvetica"/>
                <a:ea typeface="Helvetica"/>
                <a:cs typeface="Helvetica"/>
                <a:sym typeface="Helvetica"/>
              </a:defRPr>
            </a:pPr>
            <a:r>
              <a:rPr dirty="0">
                <a:solidFill>
                  <a:schemeClr val="accent1"/>
                </a:solidFill>
              </a:rPr>
              <a:t>第</a:t>
            </a:r>
            <a:r>
              <a:rPr lang="zh-CN" altLang="en-US" dirty="0">
                <a:solidFill>
                  <a:schemeClr val="accent1"/>
                </a:solidFill>
                <a:ea typeface="宋体" panose="02010600030101010101" pitchFamily="2" charset="-122"/>
              </a:rPr>
              <a:t>八</a:t>
            </a:r>
            <a:r>
              <a:rPr dirty="0">
                <a:solidFill>
                  <a:schemeClr val="accent1"/>
                </a:solidFill>
              </a:rPr>
              <a:t>部分（</a:t>
            </a:r>
            <a:r>
              <a:rPr lang="en-US" dirty="0">
                <a:solidFill>
                  <a:schemeClr val="accent1"/>
                </a:solidFill>
              </a:rPr>
              <a:t>4-6</a:t>
            </a:r>
            <a:r>
              <a:rPr dirty="0">
                <a:solidFill>
                  <a:schemeClr val="accent1"/>
                </a:solidFill>
              </a:rPr>
              <a:t>页）</a:t>
            </a:r>
            <a:br>
              <a:rPr dirty="0">
                <a:solidFill>
                  <a:schemeClr val="accent1"/>
                </a:solidFill>
              </a:rPr>
            </a:br>
            <a:r>
              <a:rPr lang="zh-CN" dirty="0">
                <a:ea typeface="宋体" panose="02010600030101010101" pitchFamily="2" charset="-122"/>
              </a:rPr>
              <a:t>战略规划</a:t>
            </a:r>
            <a:r>
              <a:rPr lang="en-US" altLang="zh-CN" dirty="0">
                <a:ea typeface="宋体" panose="02010600030101010101" pitchFamily="2" charset="-122"/>
              </a:rPr>
              <a:t>——</a:t>
            </a:r>
            <a:r>
              <a:rPr lang="zh-CN" altLang="en-US" dirty="0">
                <a:ea typeface="宋体" panose="02010600030101010101" pitchFamily="2" charset="-122"/>
              </a:rPr>
              <a:t>永不止步的未来</a:t>
            </a:r>
          </a:p>
        </p:txBody>
      </p:sp>
      <p:sp>
        <p:nvSpPr>
          <p:cNvPr id="164" name="Shape 164"/>
          <p:cNvSpPr>
            <a:spLocks noGrp="1"/>
          </p:cNvSpPr>
          <p:nvPr>
            <p:ph type="body" idx="4294967295"/>
          </p:nvPr>
        </p:nvSpPr>
        <p:spPr>
          <a:xfrm>
            <a:off x="1171702" y="4783102"/>
            <a:ext cx="22040597" cy="7121780"/>
          </a:xfrm>
          <a:prstGeom prst="rect">
            <a:avLst/>
          </a:prstGeom>
        </p:spPr>
        <p:txBody>
          <a:bodyPr>
            <a:noAutofit/>
          </a:bodyPr>
          <a:lstStyle/>
          <a:p>
            <a:pPr eaLnBrk="1" fontAlgn="auto" hangingPunct="1">
              <a:lnSpc>
                <a:spcPct val="150000"/>
              </a:lnSpc>
              <a:spcBef>
                <a:spcPts val="3000"/>
              </a:spcBef>
              <a:defRPr b="1">
                <a:solidFill>
                  <a:srgbClr val="5C5C5C"/>
                </a:solidFill>
                <a:latin typeface="Helvetica"/>
                <a:ea typeface="Helvetica"/>
                <a:cs typeface="Helvetica"/>
                <a:sym typeface="Helvetica"/>
              </a:defRPr>
            </a:pPr>
            <a:r>
              <a:rPr sz="4400" dirty="0" err="1">
                <a:solidFill>
                  <a:schemeClr val="tx1"/>
                </a:solidFill>
                <a:latin typeface="微软雅黑" panose="020B0503020204020204" charset="-122"/>
                <a:ea typeface="微软雅黑" panose="020B0503020204020204" charset="-122"/>
                <a:cs typeface="微软雅黑" panose="020B0503020204020204" charset="-122"/>
              </a:rPr>
              <a:t>主要内容</a:t>
            </a:r>
            <a:r>
              <a:rPr sz="4400" dirty="0">
                <a:solidFill>
                  <a:schemeClr val="tx1"/>
                </a:solidFill>
                <a:latin typeface="微软雅黑" panose="020B0503020204020204" charset="-122"/>
                <a:ea typeface="微软雅黑" panose="020B0503020204020204" charset="-122"/>
                <a:cs typeface="微软雅黑" panose="020B0503020204020204" charset="-122"/>
              </a:rPr>
              <a:t>：</a:t>
            </a:r>
          </a:p>
          <a:p>
            <a:pPr eaLnBrk="1" fontAlgn="auto" hangingPunct="1">
              <a:lnSpc>
                <a:spcPct val="150000"/>
              </a:lnSpc>
              <a:spcBef>
                <a:spcPts val="3000"/>
              </a:spcBef>
              <a:defRPr b="1">
                <a:solidFill>
                  <a:srgbClr val="5C5C5C"/>
                </a:solidFill>
                <a:latin typeface="Helvetica"/>
                <a:ea typeface="Helvetica"/>
                <a:cs typeface="Helvetica"/>
                <a:sym typeface="Helvetica"/>
              </a:defRPr>
            </a:pPr>
            <a:br>
              <a:rPr sz="4400" dirty="0">
                <a:solidFill>
                  <a:schemeClr val="tx1"/>
                </a:solidFill>
                <a:latin typeface="微软雅黑" panose="020B0503020204020204" charset="-122"/>
                <a:ea typeface="微软雅黑" panose="020B0503020204020204" charset="-122"/>
                <a:cs typeface="微软雅黑" panose="020B0503020204020204" charset="-122"/>
              </a:rPr>
            </a:br>
            <a:r>
              <a:rPr lang="en-US" sz="4400" dirty="0">
                <a:solidFill>
                  <a:schemeClr val="tx1"/>
                </a:solidFill>
                <a:latin typeface="微软雅黑" panose="020B0503020204020204" charset="-122"/>
                <a:ea typeface="微软雅黑" panose="020B0503020204020204" charset="-122"/>
                <a:cs typeface="微软雅黑" panose="020B0503020204020204" charset="-122"/>
              </a:rPr>
              <a:t>1</a:t>
            </a:r>
            <a:r>
              <a:rPr sz="4400" dirty="0">
                <a:solidFill>
                  <a:schemeClr val="tx1"/>
                </a:solidFill>
                <a:latin typeface="微软雅黑" panose="020B0503020204020204" charset="-122"/>
                <a:ea typeface="微软雅黑" panose="020B0503020204020204" charset="-122"/>
                <a:cs typeface="微软雅黑" panose="020B0503020204020204" charset="-122"/>
              </a:rPr>
              <a:t>、</a:t>
            </a:r>
            <a:r>
              <a:rPr lang="zh-CN" sz="4400" dirty="0">
                <a:solidFill>
                  <a:schemeClr val="tx1"/>
                </a:solidFill>
                <a:latin typeface="微软雅黑" panose="020B0503020204020204" charset="-122"/>
                <a:ea typeface="微软雅黑" panose="020B0503020204020204" charset="-122"/>
                <a:cs typeface="微软雅黑" panose="020B0503020204020204" charset="-122"/>
              </a:rPr>
              <a:t>企业的</a:t>
            </a:r>
            <a:r>
              <a:rPr lang="zh-CN" sz="4400" dirty="0">
                <a:solidFill>
                  <a:srgbClr val="FF0000"/>
                </a:solidFill>
                <a:latin typeface="微软雅黑" panose="020B0503020204020204" charset="-122"/>
                <a:ea typeface="微软雅黑" panose="020B0503020204020204" charset="-122"/>
                <a:cs typeface="微软雅黑" panose="020B0503020204020204" charset="-122"/>
              </a:rPr>
              <a:t>无限发展与复制</a:t>
            </a:r>
            <a:r>
              <a:rPr lang="zh-CN" sz="4400" dirty="0">
                <a:solidFill>
                  <a:schemeClr val="tx1"/>
                </a:solidFill>
                <a:latin typeface="微软雅黑" panose="020B0503020204020204" charset="-122"/>
                <a:ea typeface="微软雅黑" panose="020B0503020204020204" charset="-122"/>
                <a:cs typeface="微软雅黑" panose="020B0503020204020204" charset="-122"/>
              </a:rPr>
              <a:t>的可能性，</a:t>
            </a:r>
            <a:r>
              <a:rPr lang="en-US" altLang="zh-CN" sz="4400" dirty="0">
                <a:solidFill>
                  <a:schemeClr val="tx1"/>
                </a:solidFill>
                <a:latin typeface="微软雅黑" panose="020B0503020204020204" charset="-122"/>
                <a:ea typeface="微软雅黑" panose="020B0503020204020204" charset="-122"/>
                <a:cs typeface="微软雅黑" panose="020B0503020204020204" charset="-122"/>
              </a:rPr>
              <a:t>3-5</a:t>
            </a:r>
            <a:r>
              <a:rPr lang="zh-CN" altLang="en-US" sz="4400" dirty="0">
                <a:solidFill>
                  <a:schemeClr val="tx1"/>
                </a:solidFill>
                <a:latin typeface="微软雅黑" panose="020B0503020204020204" charset="-122"/>
                <a:ea typeface="微软雅黑" panose="020B0503020204020204" charset="-122"/>
                <a:cs typeface="微软雅黑" panose="020B0503020204020204" charset="-122"/>
              </a:rPr>
              <a:t>年的</a:t>
            </a:r>
            <a:r>
              <a:rPr lang="zh-CN" sz="4400" dirty="0">
                <a:solidFill>
                  <a:schemeClr val="tx1"/>
                </a:solidFill>
                <a:latin typeface="微软雅黑" panose="020B0503020204020204" charset="-122"/>
                <a:ea typeface="微软雅黑" panose="020B0503020204020204" charset="-122"/>
                <a:cs typeface="微软雅黑" panose="020B0503020204020204" charset="-122"/>
              </a:rPr>
              <a:t>营业收入，行业占有率，企业规模，人员规模，上市计划等。</a:t>
            </a:r>
          </a:p>
          <a:p>
            <a:pPr eaLnBrk="1" fontAlgn="auto" hangingPunct="1">
              <a:lnSpc>
                <a:spcPct val="150000"/>
              </a:lnSpc>
              <a:spcBef>
                <a:spcPts val="3000"/>
              </a:spcBef>
              <a:defRPr b="1">
                <a:solidFill>
                  <a:srgbClr val="5C5C5C"/>
                </a:solidFill>
                <a:latin typeface="Helvetica"/>
                <a:ea typeface="Helvetica"/>
                <a:cs typeface="Helvetica"/>
                <a:sym typeface="Helvetica"/>
              </a:defRPr>
            </a:pPr>
            <a:r>
              <a:rPr lang="en-US" sz="4400" dirty="0">
                <a:solidFill>
                  <a:schemeClr val="tx1"/>
                </a:solidFill>
                <a:latin typeface="微软雅黑" panose="020B0503020204020204" charset="-122"/>
                <a:ea typeface="微软雅黑" panose="020B0503020204020204" charset="-122"/>
                <a:cs typeface="微软雅黑" panose="020B0503020204020204" charset="-122"/>
              </a:rPr>
              <a:t>2</a:t>
            </a:r>
            <a:r>
              <a:rPr lang="zh-CN" sz="4400" dirty="0">
                <a:solidFill>
                  <a:schemeClr val="tx1"/>
                </a:solidFill>
                <a:latin typeface="微软雅黑" panose="020B0503020204020204" charset="-122"/>
                <a:ea typeface="微软雅黑" panose="020B0503020204020204" charset="-122"/>
                <a:cs typeface="微软雅黑" panose="020B0503020204020204" charset="-122"/>
              </a:rPr>
              <a:t>、产品研发的</a:t>
            </a:r>
            <a:r>
              <a:rPr lang="zh-CN" sz="4400" dirty="0">
                <a:solidFill>
                  <a:srgbClr val="FF0000"/>
                </a:solidFill>
                <a:latin typeface="微软雅黑" panose="020B0503020204020204" charset="-122"/>
                <a:ea typeface="微软雅黑" panose="020B0503020204020204" charset="-122"/>
                <a:cs typeface="微软雅黑" panose="020B0503020204020204" charset="-122"/>
              </a:rPr>
              <a:t>迭代</a:t>
            </a:r>
            <a:r>
              <a:rPr lang="zh-CN" sz="4400" dirty="0">
                <a:solidFill>
                  <a:schemeClr val="tx1"/>
                </a:solidFill>
                <a:latin typeface="微软雅黑" panose="020B0503020204020204" charset="-122"/>
                <a:ea typeface="微软雅黑" panose="020B0503020204020204" charset="-122"/>
                <a:cs typeface="微软雅黑" panose="020B0503020204020204" charset="-122"/>
              </a:rPr>
              <a:t>，产品可以达到的高度和广度，比如部分核心功能的描述，或使用推广程度的描述。</a:t>
            </a:r>
            <a:endParaRPr lang="zh-CN" sz="4400" b="0" dirty="0">
              <a:solidFill>
                <a:schemeClr val="tx1"/>
              </a:solidFill>
              <a:latin typeface="微软雅黑" panose="020B0503020204020204" charset="-122"/>
              <a:ea typeface="微软雅黑" panose="020B0503020204020204" charset="-122"/>
              <a:cs typeface="微软雅黑" panose="020B0503020204020204" charset="-122"/>
              <a:sym typeface="Helvetica Light"/>
            </a:endParaRPr>
          </a:p>
        </p:txBody>
      </p:sp>
      <p:sp>
        <p:nvSpPr>
          <p:cNvPr id="165" name="Shape 165"/>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body" idx="14"/>
          </p:nvPr>
        </p:nvSpPr>
        <p:spPr>
          <a:xfrm>
            <a:off x="65623" y="3669030"/>
            <a:ext cx="24252755" cy="5641340"/>
          </a:xfrm>
          <a:prstGeom prst="rect">
            <a:avLst/>
          </a:prstGeom>
        </p:spPr>
        <p:txBody>
          <a:bodyPr/>
          <a:lstStyle>
            <a:lvl1pPr>
              <a:defRPr sz="8000" b="1">
                <a:latin typeface="Helvetica"/>
                <a:ea typeface="Helvetica"/>
                <a:cs typeface="Helvetica"/>
                <a:sym typeface="Helvetica"/>
              </a:defRPr>
            </a:lvl1pPr>
          </a:lstStyle>
          <a:p>
            <a:pPr>
              <a:lnSpc>
                <a:spcPct val="150000"/>
              </a:lnSpc>
            </a:pPr>
            <a:r>
              <a:rPr>
                <a:latin typeface="微软雅黑" panose="020B0503020204020204" charset="-122"/>
                <a:ea typeface="微软雅黑" panose="020B0503020204020204" charset="-122"/>
              </a:rPr>
              <a:t>结束语</a:t>
            </a:r>
          </a:p>
          <a:p>
            <a:pPr>
              <a:lnSpc>
                <a:spcPct val="150000"/>
              </a:lnSpc>
            </a:pPr>
            <a:r>
              <a:rPr lang="zh-CN" altLang="en-US">
                <a:latin typeface="微软雅黑" panose="020B0503020204020204" charset="-122"/>
                <a:ea typeface="微软雅黑" panose="020B0503020204020204" charset="-122"/>
              </a:rPr>
              <a:t>铿锵有力，紧扣内容</a:t>
            </a:r>
          </a:p>
          <a:p>
            <a:pPr>
              <a:lnSpc>
                <a:spcPct val="150000"/>
              </a:lnSpc>
            </a:pPr>
            <a:r>
              <a:rPr lang="zh-CN" altLang="en-US">
                <a:latin typeface="微软雅黑" panose="020B0503020204020204" charset="-122"/>
                <a:ea typeface="微软雅黑" panose="020B0503020204020204" charset="-122"/>
              </a:rPr>
              <a:t>实力与情怀齐飞</a:t>
            </a:r>
          </a:p>
        </p:txBody>
      </p:sp>
      <p:sp>
        <p:nvSpPr>
          <p:cNvPr id="172" name="Shape 172"/>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封底</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41542" y="1313384"/>
            <a:ext cx="7879080" cy="1015663"/>
          </a:xfrm>
          <a:prstGeom prst="rect">
            <a:avLst/>
          </a:prstGeom>
        </p:spPr>
        <p:txBody>
          <a:bodyPr wrap="none">
            <a:spAutoFit/>
          </a:bodyPr>
          <a:lstStyle/>
          <a:p>
            <a:pPr>
              <a:defRPr/>
            </a:pPr>
            <a:r>
              <a:rPr lang="zh-CN" altLang="en-US" sz="6000" b="1" dirty="0">
                <a:solidFill>
                  <a:schemeClr val="accent1"/>
                </a:solidFill>
                <a:latin typeface="微软雅黑" panose="020B0503020204020204" charset="-122"/>
                <a:ea typeface="微软雅黑" panose="020B0503020204020204" charset="-122"/>
              </a:rPr>
              <a:t>在最后完成的第一部分</a:t>
            </a:r>
            <a:endParaRPr lang="zh-CN" altLang="en-US" sz="6000" b="1" kern="0"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2182888" y="4108714"/>
            <a:ext cx="21746415" cy="8956298"/>
          </a:xfrm>
          <a:prstGeom prst="rect">
            <a:avLst/>
          </a:prstGeom>
        </p:spPr>
        <p:txBody>
          <a:bodyPr wrap="square">
            <a:spAutoFit/>
          </a:bodyPr>
          <a:lstStyle/>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用一两句最具诱惑力的话概括公司的经营内容，也就是投资亮点。</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用一两句话来介绍公司的产品或服务，以及他解决了用户什么问题。</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用一两句话来清晰的描述公司的商业模式</a:t>
            </a:r>
            <a:r>
              <a:rPr lang="en-US" altLang="zh-CN" sz="4800" kern="0" dirty="0">
                <a:solidFill>
                  <a:schemeClr val="tx2">
                    <a:lumMod val="75000"/>
                  </a:schemeClr>
                </a:solidFill>
                <a:latin typeface="微软雅黑" panose="020B0503020204020204" charset="-122"/>
                <a:ea typeface="微软雅黑" panose="020B0503020204020204" charset="-122"/>
              </a:rPr>
              <a:t>——</a:t>
            </a:r>
            <a:r>
              <a:rPr lang="zh-CN" altLang="en-US" sz="4800" kern="0" dirty="0">
                <a:solidFill>
                  <a:schemeClr val="tx2">
                    <a:lumMod val="75000"/>
                  </a:schemeClr>
                </a:solidFill>
                <a:latin typeface="微软雅黑" panose="020B0503020204020204" charset="-122"/>
                <a:ea typeface="微软雅黑" panose="020B0503020204020204" charset="-122"/>
              </a:rPr>
              <a:t>盈利模型。</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用一两句话来描述公司行业及细分领域、巨大的市场规模及美好的发展前景。</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用一两句话来描述公司相对于竞争对手的核心竞争优势。</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用一两句话来陈述公司本轮期望的融资金额及主要用途。</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用几句话来展示创业者和核心管理团队的背景及曾经取得的相关成就。</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用一个表格来展示公司的理事财务状况和未来财务的预测。</a:t>
            </a:r>
          </a:p>
        </p:txBody>
      </p:sp>
      <p:sp>
        <p:nvSpPr>
          <p:cNvPr id="6" name="矩形 5"/>
          <p:cNvSpPr/>
          <p:nvPr/>
        </p:nvSpPr>
        <p:spPr>
          <a:xfrm>
            <a:off x="5956821" y="2897560"/>
            <a:ext cx="8648521" cy="1015663"/>
          </a:xfrm>
          <a:prstGeom prst="rect">
            <a:avLst/>
          </a:prstGeom>
        </p:spPr>
        <p:txBody>
          <a:bodyPr wrap="none">
            <a:spAutoFit/>
          </a:bodyPr>
          <a:lstStyle/>
          <a:p>
            <a:pPr>
              <a:defRPr/>
            </a:pPr>
            <a:r>
              <a:rPr lang="zh-CN" altLang="en-US" sz="6000" b="1" kern="0" dirty="0">
                <a:solidFill>
                  <a:schemeClr val="tx2">
                    <a:lumMod val="75000"/>
                  </a:schemeClr>
                </a:solidFill>
                <a:latin typeface="微软雅黑" panose="020B0503020204020204" charset="-122"/>
                <a:ea typeface="微软雅黑" panose="020B0503020204020204" charset="-122"/>
              </a:rPr>
              <a:t>“商业计划书”执行摘要</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body" idx="14"/>
          </p:nvPr>
        </p:nvSpPr>
        <p:spPr>
          <a:xfrm>
            <a:off x="612660" y="108012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说在最后的话</a:t>
            </a:r>
          </a:p>
        </p:txBody>
      </p:sp>
      <p:sp>
        <p:nvSpPr>
          <p:cNvPr id="175" name="Shape 175"/>
          <p:cNvSpPr>
            <a:spLocks noGrp="1"/>
          </p:cNvSpPr>
          <p:nvPr>
            <p:ph type="body" idx="4294967295"/>
          </p:nvPr>
        </p:nvSpPr>
        <p:spPr>
          <a:xfrm>
            <a:off x="1171702" y="3335718"/>
            <a:ext cx="22040597" cy="9377336"/>
          </a:xfrm>
          <a:prstGeom prst="rect">
            <a:avLst/>
          </a:prstGeom>
        </p:spPr>
        <p:txBody>
          <a:bodyPr>
            <a:noAutofit/>
          </a:bodyPr>
          <a:lstStyle/>
          <a:p>
            <a:pPr marL="488950" indent="-488950" defTabSz="635000">
              <a:lnSpc>
                <a:spcPct val="120000"/>
              </a:lnSpc>
              <a:spcBef>
                <a:spcPts val="4500"/>
              </a:spcBef>
              <a:defRPr sz="4005" b="1">
                <a:latin typeface="Helvetica"/>
                <a:ea typeface="Helvetica"/>
                <a:cs typeface="Helvetica"/>
                <a:sym typeface="Helvetica"/>
              </a:defRPr>
            </a:pPr>
            <a:r>
              <a:rPr sz="4800"/>
              <a:t>1、</a:t>
            </a:r>
            <a:r>
              <a:rPr sz="4800">
                <a:solidFill>
                  <a:schemeClr val="accent5"/>
                </a:solidFill>
              </a:rPr>
              <a:t>该模板中的主要内容是项目的内容要素，建议务必在各自项目材料中进行体现。至于每部分（每页）的现有标题，仅供参考和说明使用，各项目可自行发挥。</a:t>
            </a:r>
          </a:p>
          <a:p>
            <a:pPr marL="488950" indent="-488950" defTabSz="635000">
              <a:lnSpc>
                <a:spcPct val="120000"/>
              </a:lnSpc>
              <a:spcBef>
                <a:spcPts val="4500"/>
              </a:spcBef>
              <a:defRPr sz="4005" b="1">
                <a:latin typeface="Helvetica"/>
                <a:ea typeface="Helvetica"/>
                <a:cs typeface="Helvetica"/>
                <a:sym typeface="Helvetica"/>
              </a:defRPr>
            </a:pPr>
            <a:r>
              <a:rPr sz="4800"/>
              <a:t>2、投资人很看重商业计划书的PPT，以此来判断创业团队的综合素质。因此，见商业计划书如见团队，第一印象非常重要。一份逻辑清晰、文字精炼、观点鲜明、视觉美观的PPT非常重要。创业团队必须要会写和会讲PPT</a:t>
            </a:r>
            <a:r>
              <a:rPr lang="zh-CN" sz="4800">
                <a:ea typeface="宋体" panose="02010600030101010101" pitchFamily="2" charset="-122"/>
              </a:rPr>
              <a:t>。</a:t>
            </a:r>
          </a:p>
          <a:p>
            <a:pPr marL="488950" indent="-488950" defTabSz="635000">
              <a:lnSpc>
                <a:spcPct val="120000"/>
              </a:lnSpc>
              <a:spcBef>
                <a:spcPts val="4500"/>
              </a:spcBef>
              <a:defRPr sz="4005" b="1">
                <a:latin typeface="Helvetica"/>
                <a:ea typeface="Helvetica"/>
                <a:cs typeface="Helvetica"/>
                <a:sym typeface="Helvetica"/>
              </a:defRPr>
            </a:pPr>
            <a:r>
              <a:rPr sz="4800"/>
              <a:t>3、如果想提升PPT水平，建议多学习苹果、小米、华为、乐视、罗辑思维等产品发布或对外演讲的PPT，包括他们的文字和视觉</a:t>
            </a:r>
            <a:r>
              <a:rPr lang="zh-CN" sz="4800">
                <a:ea typeface="宋体" panose="02010600030101010101" pitchFamily="2" charset="-122"/>
              </a:rPr>
              <a:t>等。</a:t>
            </a:r>
          </a:p>
          <a:p>
            <a:pPr marL="488950" indent="-488950" defTabSz="635000">
              <a:lnSpc>
                <a:spcPct val="120000"/>
              </a:lnSpc>
              <a:spcBef>
                <a:spcPts val="4500"/>
              </a:spcBef>
              <a:defRPr sz="4005" b="1">
                <a:latin typeface="Helvetica"/>
                <a:ea typeface="Helvetica"/>
                <a:cs typeface="Helvetica"/>
                <a:sym typeface="Helvetica"/>
              </a:defRPr>
            </a:pPr>
            <a:r>
              <a:rPr sz="4800"/>
              <a:t>4、</a:t>
            </a:r>
            <a:r>
              <a:rPr sz="4800">
                <a:solidFill>
                  <a:schemeClr val="accent5"/>
                </a:solidFill>
              </a:rPr>
              <a:t>强烈不建议封面标题直接用公司名字（尤其是对于尚未成立公司的项目）</a:t>
            </a:r>
            <a:r>
              <a:rPr sz="4800"/>
              <a:t>，因为看公司名并不知道你公司做什么，太不利于建立评委对项目的第一印象。</a:t>
            </a:r>
            <a:endParaRPr lang="zh-CN" sz="4800">
              <a:ea typeface="宋体" panose="02010600030101010101" pitchFamily="2" charset="-122"/>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a:spLocks noGrp="1"/>
          </p:cNvSpPr>
          <p:nvPr>
            <p:ph type="body" idx="14"/>
          </p:nvPr>
        </p:nvSpPr>
        <p:spPr>
          <a:xfrm>
            <a:off x="65623" y="4130080"/>
            <a:ext cx="24252755" cy="4719241"/>
          </a:xfrm>
          <a:prstGeom prst="rect">
            <a:avLst/>
          </a:prstGeom>
        </p:spPr>
        <p:txBody>
          <a:bodyPr/>
          <a:lstStyle/>
          <a:p>
            <a:pPr>
              <a:lnSpc>
                <a:spcPct val="200000"/>
              </a:lnSpc>
              <a:defRPr sz="10000" b="1">
                <a:latin typeface="Helvetica"/>
                <a:ea typeface="Helvetica"/>
                <a:cs typeface="Helvetica"/>
                <a:sym typeface="Helvetica"/>
              </a:defRPr>
            </a:pPr>
            <a:r>
              <a:rPr dirty="0"/>
              <a:t>Part 2</a:t>
            </a:r>
          </a:p>
          <a:p>
            <a:pPr>
              <a:defRPr sz="10000" b="1">
                <a:latin typeface="Helvetica"/>
                <a:ea typeface="Helvetica"/>
                <a:cs typeface="Helvetica"/>
                <a:sym typeface="Helvetica"/>
              </a:defRPr>
            </a:pPr>
            <a:r>
              <a:rPr dirty="0"/>
              <a:t>“</a:t>
            </a:r>
            <a:r>
              <a:rPr dirty="0" err="1"/>
              <a:t>如何做高质量的Road</a:t>
            </a:r>
            <a:r>
              <a:rPr dirty="0"/>
              <a:t> Show”</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现场调研</a:t>
            </a:r>
          </a:p>
        </p:txBody>
      </p:sp>
      <p:sp>
        <p:nvSpPr>
          <p:cNvPr id="200" name="Shape 200"/>
          <p:cNvSpPr>
            <a:spLocks noGrp="1"/>
          </p:cNvSpPr>
          <p:nvPr>
            <p:ph type="body" idx="4294967295"/>
          </p:nvPr>
        </p:nvSpPr>
        <p:spPr>
          <a:xfrm>
            <a:off x="1171702" y="4127563"/>
            <a:ext cx="22040597" cy="7178605"/>
          </a:xfrm>
          <a:prstGeom prst="rect">
            <a:avLst/>
          </a:prstGeom>
        </p:spPr>
        <p:txBody>
          <a:bodyPr/>
          <a:lstStyle/>
          <a:p>
            <a:pPr>
              <a:lnSpc>
                <a:spcPct val="120000"/>
              </a:lnSpc>
              <a:defRPr b="1">
                <a:latin typeface="Helvetica"/>
                <a:ea typeface="Helvetica"/>
                <a:cs typeface="Helvetica"/>
                <a:sym typeface="Helvetica"/>
              </a:defRPr>
            </a:pPr>
            <a:r>
              <a:rPr sz="6000"/>
              <a:t>1、大家为最终的路演准备了文字稿吗？</a:t>
            </a:r>
          </a:p>
          <a:p>
            <a:pPr>
              <a:lnSpc>
                <a:spcPct val="120000"/>
              </a:lnSpc>
              <a:defRPr b="1">
                <a:latin typeface="Helvetica"/>
                <a:ea typeface="Helvetica"/>
                <a:cs typeface="Helvetica"/>
                <a:sym typeface="Helvetica"/>
              </a:defRPr>
            </a:pPr>
            <a:r>
              <a:rPr sz="6000"/>
              <a:t>2、大家为最终的路演演练了多少次？</a:t>
            </a:r>
          </a:p>
          <a:p>
            <a:pPr>
              <a:lnSpc>
                <a:spcPct val="120000"/>
              </a:lnSpc>
              <a:defRPr b="1">
                <a:latin typeface="Helvetica"/>
                <a:ea typeface="Helvetica"/>
                <a:cs typeface="Helvetica"/>
                <a:sym typeface="Helvetica"/>
              </a:defRPr>
            </a:pPr>
            <a:r>
              <a:rPr sz="6000"/>
              <a:t>3、你们的路演计划几个人上场？如果只能选一个人，选谁？</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00">
                                            <p:txEl>
                                              <p:pRg st="0" end="0"/>
                                            </p:txEl>
                                          </p:spTgt>
                                        </p:tgtEl>
                                        <p:attrNameLst>
                                          <p:attrName>style.visibility</p:attrName>
                                        </p:attrNameLst>
                                      </p:cBhvr>
                                      <p:to>
                                        <p:strVal val="visible"/>
                                      </p:to>
                                    </p:set>
                                    <p:animEffect transition="in" filter="blinds(vertical)">
                                      <p:cBhvr>
                                        <p:cTn id="7" dur="1000"/>
                                        <p:tgtEl>
                                          <p:spTgt spid="2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00">
                                            <p:txEl>
                                              <p:pRg st="1" end="1"/>
                                            </p:txEl>
                                          </p:spTgt>
                                        </p:tgtEl>
                                        <p:attrNameLst>
                                          <p:attrName>style.visibility</p:attrName>
                                        </p:attrNameLst>
                                      </p:cBhvr>
                                      <p:to>
                                        <p:strVal val="visible"/>
                                      </p:to>
                                    </p:set>
                                    <p:animEffect transition="in" filter="blinds(vertical)">
                                      <p:cBhvr>
                                        <p:cTn id="12" dur="1000"/>
                                        <p:tgtEl>
                                          <p:spTgt spid="2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00">
                                            <p:txEl>
                                              <p:pRg st="2" end="2"/>
                                            </p:txEl>
                                          </p:spTgt>
                                        </p:tgtEl>
                                        <p:attrNameLst>
                                          <p:attrName>style.visibility</p:attrName>
                                        </p:attrNameLst>
                                      </p:cBhvr>
                                      <p:to>
                                        <p:strVal val="visible"/>
                                      </p:to>
                                    </p:set>
                                    <p:animEffect transition="in" filter="blinds(vertical)">
                                      <p:cBhvr>
                                        <p:cTn id="17" dur="1000"/>
                                        <p:tgtEl>
                                          <p:spTgt spid="2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1" build="p" bldLvl="5"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body" idx="14"/>
          </p:nvPr>
        </p:nvSpPr>
        <p:spPr>
          <a:xfrm>
            <a:off x="612660" y="1830593"/>
            <a:ext cx="23158679" cy="1333698"/>
          </a:xfrm>
          <a:prstGeom prst="rect">
            <a:avLst/>
          </a:prstGeom>
        </p:spPr>
        <p:txBody>
          <a:bodyPr/>
          <a:lstStyle>
            <a:lvl1pPr>
              <a:defRPr sz="8000" b="1">
                <a:solidFill>
                  <a:schemeClr val="accent1"/>
                </a:solidFill>
                <a:latin typeface="Helvetica"/>
                <a:ea typeface="Helvetica"/>
                <a:cs typeface="Helvetica"/>
                <a:sym typeface="Helvetica"/>
              </a:defRPr>
            </a:lvl1pPr>
          </a:lstStyle>
          <a:p>
            <a:r>
              <a:rPr dirty="0"/>
              <a:t>Road Show</a:t>
            </a:r>
            <a:r>
              <a:rPr lang="en-US" dirty="0"/>
              <a:t> </a:t>
            </a:r>
            <a:r>
              <a:rPr lang="zh-CN" altLang="en-US" dirty="0"/>
              <a:t>华山论剑</a:t>
            </a:r>
            <a:r>
              <a:rPr dirty="0" err="1"/>
              <a:t>三大</a:t>
            </a:r>
            <a:r>
              <a:rPr lang="zh-CN" altLang="en-US" dirty="0"/>
              <a:t>绝</a:t>
            </a:r>
            <a:r>
              <a:rPr dirty="0"/>
              <a:t>招</a:t>
            </a:r>
          </a:p>
        </p:txBody>
      </p:sp>
      <p:sp>
        <p:nvSpPr>
          <p:cNvPr id="203" name="Shape 203"/>
          <p:cNvSpPr>
            <a:spLocks noGrp="1"/>
          </p:cNvSpPr>
          <p:nvPr>
            <p:ph type="body" idx="4294967295"/>
          </p:nvPr>
        </p:nvSpPr>
        <p:spPr>
          <a:xfrm>
            <a:off x="1171702" y="3117278"/>
            <a:ext cx="22040597" cy="9377336"/>
          </a:xfrm>
          <a:prstGeom prst="rect">
            <a:avLst/>
          </a:prstGeom>
        </p:spPr>
        <p:txBody>
          <a:bodyPr/>
          <a:lstStyle/>
          <a:p>
            <a:pPr>
              <a:lnSpc>
                <a:spcPct val="120000"/>
              </a:lnSpc>
              <a:defRPr b="1">
                <a:latin typeface="Helvetica"/>
                <a:ea typeface="Helvetica"/>
                <a:cs typeface="Helvetica"/>
                <a:sym typeface="Helvetica"/>
              </a:defRPr>
            </a:pPr>
            <a:r>
              <a:rPr sz="6000"/>
              <a:t>第一大招：多演练！</a:t>
            </a:r>
          </a:p>
          <a:p>
            <a:pPr>
              <a:lnSpc>
                <a:spcPct val="120000"/>
              </a:lnSpc>
              <a:defRPr b="1">
                <a:latin typeface="Helvetica"/>
                <a:ea typeface="Helvetica"/>
                <a:cs typeface="Helvetica"/>
                <a:sym typeface="Helvetica"/>
              </a:defRPr>
            </a:pPr>
            <a:r>
              <a:rPr sz="6000"/>
              <a:t>第二大招：继续演练！！</a:t>
            </a:r>
          </a:p>
          <a:p>
            <a:pPr>
              <a:lnSpc>
                <a:spcPct val="120000"/>
              </a:lnSpc>
              <a:defRPr b="1">
                <a:latin typeface="Helvetica"/>
                <a:ea typeface="Helvetica"/>
                <a:cs typeface="Helvetica"/>
                <a:sym typeface="Helvetica"/>
              </a:defRPr>
            </a:pPr>
            <a:r>
              <a:rPr sz="6000"/>
              <a:t>第三大招：反复的演练！！！</a:t>
            </a:r>
          </a:p>
          <a:p>
            <a:pPr>
              <a:lnSpc>
                <a:spcPct val="120000"/>
              </a:lnSpc>
              <a:defRPr b="1">
                <a:latin typeface="Helvetica"/>
                <a:ea typeface="Helvetica"/>
                <a:cs typeface="Helvetica"/>
                <a:sym typeface="Helvetica"/>
              </a:defRPr>
            </a:pPr>
            <a:r>
              <a:rPr sz="6000"/>
              <a:t>直到演讲人对路演的演讲稿熟记于心，可以脱口而出</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03">
                                            <p:txEl>
                                              <p:pRg st="0" end="0"/>
                                            </p:txEl>
                                          </p:spTgt>
                                        </p:tgtEl>
                                        <p:attrNameLst>
                                          <p:attrName>style.visibility</p:attrName>
                                        </p:attrNameLst>
                                      </p:cBhvr>
                                      <p:to>
                                        <p:strVal val="visible"/>
                                      </p:to>
                                    </p:set>
                                    <p:animEffect transition="in" filter="blinds(vertical)">
                                      <p:cBhvr>
                                        <p:cTn id="7" dur="1000"/>
                                        <p:tgtEl>
                                          <p:spTgt spid="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03">
                                            <p:txEl>
                                              <p:pRg st="1" end="1"/>
                                            </p:txEl>
                                          </p:spTgt>
                                        </p:tgtEl>
                                        <p:attrNameLst>
                                          <p:attrName>style.visibility</p:attrName>
                                        </p:attrNameLst>
                                      </p:cBhvr>
                                      <p:to>
                                        <p:strVal val="visible"/>
                                      </p:to>
                                    </p:set>
                                    <p:animEffect transition="in" filter="blinds(vertical)">
                                      <p:cBhvr>
                                        <p:cTn id="12" dur="1000"/>
                                        <p:tgtEl>
                                          <p:spTgt spid="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03">
                                            <p:txEl>
                                              <p:pRg st="2" end="2"/>
                                            </p:txEl>
                                          </p:spTgt>
                                        </p:tgtEl>
                                        <p:attrNameLst>
                                          <p:attrName>style.visibility</p:attrName>
                                        </p:attrNameLst>
                                      </p:cBhvr>
                                      <p:to>
                                        <p:strVal val="visible"/>
                                      </p:to>
                                    </p:set>
                                    <p:animEffect transition="in" filter="blinds(vertical)">
                                      <p:cBhvr>
                                        <p:cTn id="17" dur="1000"/>
                                        <p:tgtEl>
                                          <p:spTgt spid="2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1" nodeType="clickEffect">
                                  <p:stCondLst>
                                    <p:cond delay="0"/>
                                  </p:stCondLst>
                                  <p:childTnLst>
                                    <p:set>
                                      <p:cBhvr>
                                        <p:cTn id="21" dur="indefinite" fill="hold"/>
                                        <p:tgtEl>
                                          <p:spTgt spid="203">
                                            <p:txEl>
                                              <p:pRg st="3" end="3"/>
                                            </p:txEl>
                                          </p:spTgt>
                                        </p:tgtEl>
                                        <p:attrNameLst>
                                          <p:attrName>style.visibility</p:attrName>
                                        </p:attrNameLst>
                                      </p:cBhvr>
                                      <p:to>
                                        <p:strVal val="visible"/>
                                      </p:to>
                                    </p:set>
                                    <p:animEffect transition="in" filter="blinds(vertical)">
                                      <p:cBhvr>
                                        <p:cTn id="22" dur="1000"/>
                                        <p:tgtEl>
                                          <p:spTgt spid="2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1" build="p" bldLvl="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57131" y="3329608"/>
            <a:ext cx="8392042" cy="1323439"/>
          </a:xfrm>
          <a:prstGeom prst="rect">
            <a:avLst/>
          </a:prstGeom>
        </p:spPr>
        <p:txBody>
          <a:bodyPr wrap="none">
            <a:spAutoFit/>
          </a:bodyPr>
          <a:lstStyle/>
          <a:p>
            <a:pPr>
              <a:defRPr/>
            </a:pPr>
            <a:r>
              <a:rPr lang="zh-CN" altLang="en-US" sz="8000" b="1" kern="0" dirty="0">
                <a:solidFill>
                  <a:schemeClr val="accent1"/>
                </a:solidFill>
                <a:latin typeface="+mj-ea"/>
                <a:ea typeface="+mj-ea"/>
              </a:rPr>
              <a:t>“创业路演”准备</a:t>
            </a:r>
          </a:p>
        </p:txBody>
      </p:sp>
      <p:sp>
        <p:nvSpPr>
          <p:cNvPr id="5" name="矩形 4"/>
          <p:cNvSpPr/>
          <p:nvPr/>
        </p:nvSpPr>
        <p:spPr>
          <a:xfrm>
            <a:off x="2726326" y="6038329"/>
            <a:ext cx="4824536" cy="4524315"/>
          </a:xfrm>
          <a:prstGeom prst="rect">
            <a:avLst/>
          </a:prstGeom>
        </p:spPr>
        <p:txBody>
          <a:bodyPr wrap="square">
            <a:spAutoFit/>
          </a:bodyPr>
          <a:lstStyle/>
          <a:p>
            <a:pPr>
              <a:lnSpc>
                <a:spcPct val="15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路演材料准备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商业计划书</a:t>
            </a:r>
            <a:r>
              <a:rPr lang="en-US" altLang="zh-CN" sz="3600" kern="0" dirty="0">
                <a:solidFill>
                  <a:schemeClr val="tx2">
                    <a:lumMod val="75000"/>
                  </a:schemeClr>
                </a:solidFill>
                <a:latin typeface="微软雅黑" panose="020B0503020204020204" charset="-122"/>
                <a:ea typeface="微软雅黑" panose="020B0503020204020204" charset="-122"/>
              </a:rPr>
              <a:t>-PPT   </a:t>
            </a: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商业计划书</a:t>
            </a:r>
            <a:r>
              <a:rPr lang="en-US" altLang="zh-CN" sz="3600" kern="0" dirty="0">
                <a:solidFill>
                  <a:schemeClr val="tx2">
                    <a:lumMod val="75000"/>
                  </a:schemeClr>
                </a:solidFill>
                <a:latin typeface="微软雅黑" panose="020B0503020204020204" charset="-122"/>
                <a:ea typeface="微软雅黑" panose="020B0503020204020204" charset="-122"/>
              </a:rPr>
              <a:t>-Word </a:t>
            </a:r>
          </a:p>
          <a:p>
            <a:pPr marL="571500" indent="-571500" algn="l">
              <a:lnSpc>
                <a:spcPct val="200000"/>
              </a:lnSpc>
              <a:buFont typeface="Wingdings" panose="05000000000000000000" pitchFamily="2" charset="2"/>
              <a:buChar char="Ø"/>
              <a:defRPr/>
            </a:pPr>
            <a:r>
              <a:rPr lang="en-US" altLang="zh-CN" sz="3600" kern="0" dirty="0">
                <a:solidFill>
                  <a:schemeClr val="tx2">
                    <a:lumMod val="75000"/>
                  </a:schemeClr>
                </a:solidFill>
                <a:latin typeface="微软雅黑" panose="020B0503020204020204" charset="-122"/>
                <a:ea typeface="微软雅黑" panose="020B0503020204020204" charset="-122"/>
              </a:rPr>
              <a:t> VCR</a:t>
            </a:r>
          </a:p>
        </p:txBody>
      </p:sp>
      <p:sp>
        <p:nvSpPr>
          <p:cNvPr id="6" name="矩形 5"/>
          <p:cNvSpPr/>
          <p:nvPr/>
        </p:nvSpPr>
        <p:spPr>
          <a:xfrm>
            <a:off x="17775999" y="5825520"/>
            <a:ext cx="4965058" cy="2677656"/>
          </a:xfrm>
          <a:prstGeom prst="rect">
            <a:avLst/>
          </a:prstGeom>
        </p:spPr>
        <p:txBody>
          <a:bodyPr wrap="square">
            <a:spAutoFit/>
          </a:bodyPr>
          <a:lstStyle/>
          <a:p>
            <a:pPr algn="l">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路演流程准备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路演精细步骤文本</a:t>
            </a:r>
          </a:p>
        </p:txBody>
      </p:sp>
      <p:sp>
        <p:nvSpPr>
          <p:cNvPr id="7" name="矩形 6"/>
          <p:cNvSpPr/>
          <p:nvPr/>
        </p:nvSpPr>
        <p:spPr>
          <a:xfrm>
            <a:off x="7778226" y="5777880"/>
            <a:ext cx="4181213" cy="4893647"/>
          </a:xfrm>
          <a:prstGeom prst="rect">
            <a:avLst/>
          </a:prstGeom>
        </p:spPr>
        <p:txBody>
          <a:bodyPr wrap="square">
            <a:spAutoFit/>
          </a:bodyPr>
          <a:lstStyle/>
          <a:p>
            <a:pPr>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路演产品准备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企业产品准备</a:t>
            </a:r>
            <a:endParaRPr lang="en-US" altLang="zh-CN" sz="36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dirty="0">
                <a:solidFill>
                  <a:schemeClr val="tx2">
                    <a:lumMod val="75000"/>
                  </a:schemeClr>
                </a:solidFill>
                <a:latin typeface="微软雅黑" panose="020B0503020204020204" charset="-122"/>
                <a:ea typeface="微软雅黑" panose="020B0503020204020204" charset="-122"/>
              </a:rPr>
              <a:t>如需展示构架可以有一个半成品</a:t>
            </a:r>
            <a:endParaRPr lang="en-US" altLang="zh-CN" sz="3600" kern="0" dirty="0">
              <a:solidFill>
                <a:schemeClr val="tx2">
                  <a:lumMod val="75000"/>
                </a:schemeClr>
              </a:solidFill>
              <a:latin typeface="微软雅黑" panose="020B0503020204020204" charset="-122"/>
              <a:ea typeface="微软雅黑" panose="020B0503020204020204" charset="-122"/>
            </a:endParaRPr>
          </a:p>
        </p:txBody>
      </p:sp>
      <p:sp>
        <p:nvSpPr>
          <p:cNvPr id="8" name="矩形 7"/>
          <p:cNvSpPr/>
          <p:nvPr/>
        </p:nvSpPr>
        <p:spPr>
          <a:xfrm>
            <a:off x="12375399" y="5777880"/>
            <a:ext cx="5400600" cy="4893647"/>
          </a:xfrm>
          <a:prstGeom prst="rect">
            <a:avLst/>
          </a:prstGeom>
        </p:spPr>
        <p:txBody>
          <a:bodyPr wrap="square">
            <a:spAutoFit/>
          </a:bodyPr>
          <a:lstStyle/>
          <a:p>
            <a:pPr algn="l">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训练材料准备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en-US" altLang="zh-CN" sz="3600" kern="0" dirty="0">
                <a:solidFill>
                  <a:schemeClr val="tx2">
                    <a:lumMod val="75000"/>
                  </a:schemeClr>
                </a:solidFill>
                <a:latin typeface="微软雅黑" panose="020B0503020204020204" charset="-122"/>
                <a:ea typeface="微软雅黑" panose="020B0503020204020204" charset="-122"/>
              </a:rPr>
              <a:t>30</a:t>
            </a:r>
            <a:r>
              <a:rPr lang="zh-CN" altLang="en-US" sz="3600" kern="0" dirty="0">
                <a:solidFill>
                  <a:schemeClr val="tx2">
                    <a:lumMod val="75000"/>
                  </a:schemeClr>
                </a:solidFill>
                <a:latin typeface="微软雅黑" panose="020B0503020204020204" charset="-122"/>
                <a:ea typeface="微软雅黑" panose="020B0503020204020204" charset="-122"/>
              </a:rPr>
              <a:t>”</a:t>
            </a:r>
            <a:r>
              <a:rPr lang="en-US" altLang="zh-CN" sz="3600" kern="0" dirty="0">
                <a:solidFill>
                  <a:schemeClr val="tx2">
                    <a:lumMod val="75000"/>
                  </a:schemeClr>
                </a:solidFill>
                <a:latin typeface="微软雅黑" panose="020B0503020204020204" charset="-122"/>
                <a:ea typeface="微软雅黑" panose="020B0503020204020204" charset="-122"/>
              </a:rPr>
              <a:t>~60</a:t>
            </a:r>
            <a:r>
              <a:rPr lang="zh-CN" altLang="en-US" sz="3600" kern="0" dirty="0">
                <a:solidFill>
                  <a:schemeClr val="tx2">
                    <a:lumMod val="75000"/>
                  </a:schemeClr>
                </a:solidFill>
                <a:latin typeface="微软雅黑" panose="020B0503020204020204" charset="-122"/>
                <a:ea typeface="微软雅黑" panose="020B0503020204020204" charset="-122"/>
              </a:rPr>
              <a:t>”开场话术</a:t>
            </a:r>
            <a:endParaRPr lang="en-US" altLang="zh-CN" sz="360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路演</a:t>
            </a:r>
            <a:r>
              <a:rPr lang="en-US" altLang="zh-CN" sz="3600" kern="0" dirty="0">
                <a:solidFill>
                  <a:schemeClr val="tx2">
                    <a:lumMod val="75000"/>
                  </a:schemeClr>
                </a:solidFill>
                <a:latin typeface="微软雅黑" panose="020B0503020204020204" charset="-122"/>
                <a:ea typeface="微软雅黑" panose="020B0503020204020204" charset="-122"/>
              </a:rPr>
              <a:t>PPT</a:t>
            </a:r>
            <a:r>
              <a:rPr lang="zh-CN" altLang="en-US" sz="3600" kern="0" dirty="0">
                <a:solidFill>
                  <a:schemeClr val="tx2">
                    <a:lumMod val="75000"/>
                  </a:schemeClr>
                </a:solidFill>
                <a:latin typeface="微软雅黑" panose="020B0503020204020204" charset="-122"/>
                <a:ea typeface="微软雅黑" panose="020B0503020204020204" charset="-122"/>
              </a:rPr>
              <a:t>全文字稿</a:t>
            </a:r>
            <a:endParaRPr lang="en-US" altLang="zh-CN" sz="360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项目问答数据库</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4"/>
          </p:nvPr>
        </p:nvSpPr>
        <p:spPr>
          <a:xfrm>
            <a:off x="65623" y="2949872"/>
            <a:ext cx="24252755" cy="3418243"/>
          </a:xfrm>
          <a:prstGeom prst="rect">
            <a:avLst/>
          </a:prstGeom>
        </p:spPr>
        <p:txBody>
          <a:bodyPr/>
          <a:lstStyle/>
          <a:p>
            <a:pPr>
              <a:lnSpc>
                <a:spcPct val="150000"/>
              </a:lnSpc>
              <a:defRPr sz="8000" b="1">
                <a:latin typeface="Helvetica"/>
                <a:ea typeface="Helvetica"/>
                <a:cs typeface="Helvetica"/>
                <a:sym typeface="Helvetica"/>
              </a:defRPr>
            </a:pPr>
            <a:r>
              <a:rPr sz="9600" dirty="0" err="1"/>
              <a:t>项目名称</a:t>
            </a:r>
            <a:r>
              <a:rPr lang="en-US" sz="9600" dirty="0" err="1"/>
              <a:t>+</a:t>
            </a:r>
            <a:r>
              <a:rPr sz="9600" dirty="0" err="1"/>
              <a:t>一句话描述</a:t>
            </a:r>
            <a:br>
              <a:rPr sz="9600" dirty="0"/>
            </a:br>
            <a:r>
              <a:rPr sz="5400" b="0" dirty="0">
                <a:latin typeface="微软雅黑" panose="020B0503020204020204" pitchFamily="34" charset="-122"/>
                <a:ea typeface="微软雅黑" panose="020B0503020204020204" pitchFamily="34" charset="-122"/>
                <a:sym typeface="Helvetica Light"/>
              </a:rPr>
              <a:t>（</a:t>
            </a:r>
            <a:r>
              <a:rPr sz="5400" b="0" dirty="0" err="1">
                <a:latin typeface="微软雅黑" panose="020B0503020204020204" pitchFamily="34" charset="-122"/>
                <a:ea typeface="微软雅黑" panose="020B0503020204020204" pitchFamily="34" charset="-122"/>
                <a:sym typeface="Helvetica Light"/>
              </a:rPr>
              <a:t>例如：小米电视：打造年轻人的第一台</a:t>
            </a:r>
            <a:r>
              <a:rPr lang="zh-CN" sz="5400" b="0" dirty="0">
                <a:latin typeface="微软雅黑" panose="020B0503020204020204" pitchFamily="34" charset="-122"/>
                <a:ea typeface="微软雅黑" panose="020B0503020204020204" pitchFamily="34" charset="-122"/>
                <a:sym typeface="Helvetica Light"/>
              </a:rPr>
              <a:t>互联网</a:t>
            </a:r>
            <a:r>
              <a:rPr sz="5400" b="0" dirty="0" err="1">
                <a:latin typeface="微软雅黑" panose="020B0503020204020204" pitchFamily="34" charset="-122"/>
                <a:ea typeface="微软雅黑" panose="020B0503020204020204" pitchFamily="34" charset="-122"/>
                <a:sym typeface="Helvetica Light"/>
              </a:rPr>
              <a:t>电视</a:t>
            </a:r>
            <a:r>
              <a:rPr sz="5400" b="0" dirty="0">
                <a:latin typeface="微软雅黑" panose="020B0503020204020204" pitchFamily="34" charset="-122"/>
                <a:ea typeface="微软雅黑" panose="020B0503020204020204" pitchFamily="34" charset="-122"/>
                <a:sym typeface="Helvetica Light"/>
              </a:rPr>
              <a:t>）</a:t>
            </a:r>
          </a:p>
        </p:txBody>
      </p:sp>
      <p:sp>
        <p:nvSpPr>
          <p:cNvPr id="144" name="Shape 144"/>
          <p:cNvSpPr/>
          <p:nvPr/>
        </p:nvSpPr>
        <p:spPr>
          <a:xfrm>
            <a:off x="2381249" y="8573276"/>
            <a:ext cx="19621501" cy="3027680"/>
          </a:xfrm>
          <a:prstGeom prst="rect">
            <a:avLst/>
          </a:prstGeom>
          <a:ln w="12700">
            <a:miter lim="400000"/>
          </a:ln>
        </p:spPr>
        <p:txBody>
          <a:bodyPr lIns="50800" tIns="50800" rIns="50800" bIns="50800">
            <a:spAutoFit/>
          </a:bodyPr>
          <a:lstStyle/>
          <a:p>
            <a:pPr>
              <a:defRPr sz="3800" b="1">
                <a:latin typeface="Helvetica"/>
                <a:ea typeface="Helvetica"/>
                <a:cs typeface="Helvetica"/>
                <a:sym typeface="Helvetica"/>
              </a:defRPr>
            </a:pPr>
            <a:r>
              <a:rPr sz="4800"/>
              <a:t>参赛组别</a:t>
            </a:r>
            <a:br>
              <a:rPr sz="4800"/>
            </a:br>
            <a:r>
              <a:rPr sz="4800"/>
              <a:t>参赛省份</a:t>
            </a:r>
          </a:p>
          <a:p>
            <a:pPr>
              <a:defRPr sz="3800" b="1">
                <a:latin typeface="Helvetica"/>
                <a:ea typeface="Helvetica"/>
                <a:cs typeface="Helvetica"/>
                <a:sym typeface="Helvetica"/>
              </a:defRPr>
            </a:pPr>
            <a:r>
              <a:rPr sz="4800"/>
              <a:t>所属高校</a:t>
            </a:r>
          </a:p>
          <a:p>
            <a:pPr>
              <a:defRPr sz="3800" b="1">
                <a:latin typeface="Helvetica"/>
                <a:ea typeface="Helvetica"/>
                <a:cs typeface="Helvetica"/>
                <a:sym typeface="Helvetica"/>
              </a:defRPr>
            </a:pPr>
            <a:r>
              <a:rPr sz="4800"/>
              <a:t>联系信息（姓名/联系方式）</a:t>
            </a:r>
          </a:p>
        </p:txBody>
      </p:sp>
      <p:sp>
        <p:nvSpPr>
          <p:cNvPr id="145" name="Shape 145"/>
          <p:cNvSpPr/>
          <p:nvPr/>
        </p:nvSpPr>
        <p:spPr>
          <a:xfrm>
            <a:off x="160655" y="227648"/>
            <a:ext cx="4976495" cy="870585"/>
          </a:xfrm>
          <a:prstGeom prst="rect">
            <a:avLst/>
          </a:prstGeom>
          <a:ln w="12700">
            <a:solidFill>
              <a:srgbClr val="000000"/>
            </a:solidFill>
            <a:miter lim="400000"/>
          </a:ln>
        </p:spPr>
        <p:txBody>
          <a:bodyPr wrap="square" lIns="50800" tIns="50800" rIns="50800" bIns="50800" anchor="ctr">
            <a:spAutoFit/>
          </a:bodyPr>
          <a:lstStyle>
            <a:lvl1pPr>
              <a:defRPr b="1">
                <a:latin typeface="Helvetica"/>
                <a:ea typeface="Helvetica"/>
                <a:cs typeface="Helvetica"/>
                <a:sym typeface="Helvetica"/>
              </a:defRPr>
            </a:lvl1pPr>
          </a:lstStyle>
          <a:p>
            <a:r>
              <a:rPr lang="en-US">
                <a:sym typeface="+mn-ea"/>
              </a:rPr>
              <a:t>LOGO</a:t>
            </a:r>
            <a:r>
              <a:rPr lang="en-US" altLang="zh-CN">
                <a:ea typeface="宋体" panose="02010600030101010101" pitchFamily="2" charset="-122"/>
                <a:sym typeface="+mn-ea"/>
              </a:rPr>
              <a:t>+</a:t>
            </a:r>
            <a:r>
              <a:rPr lang="zh-CN" altLang="en-US">
                <a:ea typeface="宋体" panose="02010600030101010101" pitchFamily="2" charset="-122"/>
              </a:rPr>
              <a:t>企业名称</a:t>
            </a:r>
            <a:endParaRPr lang="en-US"/>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31131" y="1529408"/>
            <a:ext cx="8430513" cy="1323439"/>
          </a:xfrm>
          <a:prstGeom prst="rect">
            <a:avLst/>
          </a:prstGeom>
        </p:spPr>
        <p:txBody>
          <a:bodyPr wrap="none">
            <a:spAutoFit/>
          </a:bodyPr>
          <a:lstStyle/>
          <a:p>
            <a:pPr>
              <a:defRPr/>
            </a:pPr>
            <a:r>
              <a:rPr lang="zh-CN" altLang="en-US" sz="8000" b="1" kern="0" dirty="0">
                <a:solidFill>
                  <a:schemeClr val="accent1"/>
                </a:solidFill>
                <a:latin typeface="+mj-ea"/>
                <a:ea typeface="+mj-ea"/>
              </a:rPr>
              <a:t>“训练材料”准备</a:t>
            </a:r>
          </a:p>
        </p:txBody>
      </p:sp>
      <p:sp>
        <p:nvSpPr>
          <p:cNvPr id="5" name="矩形 4"/>
          <p:cNvSpPr/>
          <p:nvPr/>
        </p:nvSpPr>
        <p:spPr>
          <a:xfrm>
            <a:off x="511175" y="2223135"/>
            <a:ext cx="23517860" cy="10332720"/>
          </a:xfrm>
          <a:prstGeom prst="rect">
            <a:avLst/>
          </a:prstGeom>
        </p:spPr>
        <p:txBody>
          <a:bodyPr wrap="square">
            <a:spAutoFit/>
          </a:bodyPr>
          <a:lstStyle/>
          <a:p>
            <a:pPr marL="571500" indent="-571500" algn="l">
              <a:lnSpc>
                <a:spcPct val="150000"/>
              </a:lnSpc>
              <a:buFont typeface="Wingdings" panose="05000000000000000000" pitchFamily="2" charset="2"/>
              <a:buChar char="Ø"/>
              <a:defRPr/>
            </a:pPr>
            <a:r>
              <a:rPr lang="zh-CN" altLang="en-US" sz="4800" b="1" dirty="0">
                <a:solidFill>
                  <a:schemeClr val="tx2">
                    <a:lumMod val="75000"/>
                  </a:schemeClr>
                </a:solidFill>
                <a:latin typeface="微软雅黑" panose="020B0503020204020204" charset="-122"/>
                <a:ea typeface="微软雅黑" panose="020B0503020204020204" charset="-122"/>
              </a:rPr>
              <a:t>开场话术</a:t>
            </a:r>
            <a:endParaRPr lang="en-US" altLang="zh-CN" sz="4800" b="1"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30</a:t>
            </a:r>
            <a:r>
              <a:rPr lang="zh-CN" altLang="en-US" sz="4800" dirty="0">
                <a:solidFill>
                  <a:schemeClr val="tx2">
                    <a:lumMod val="75000"/>
                  </a:schemeClr>
                </a:solidFill>
                <a:latin typeface="微软雅黑" panose="020B0503020204020204" charset="-122"/>
                <a:ea typeface="微软雅黑" panose="020B0503020204020204" charset="-122"/>
              </a:rPr>
              <a:t>”</a:t>
            </a:r>
            <a:r>
              <a:rPr lang="en-US" altLang="zh-CN" sz="4800" dirty="0">
                <a:solidFill>
                  <a:schemeClr val="tx2">
                    <a:lumMod val="75000"/>
                  </a:schemeClr>
                </a:solidFill>
                <a:latin typeface="微软雅黑" panose="020B0503020204020204" charset="-122"/>
                <a:ea typeface="微软雅黑" panose="020B0503020204020204" charset="-122"/>
              </a:rPr>
              <a:t>~60</a:t>
            </a:r>
            <a:r>
              <a:rPr lang="zh-CN" altLang="en-US" sz="4800" dirty="0">
                <a:solidFill>
                  <a:schemeClr val="tx2">
                    <a:lumMod val="75000"/>
                  </a:schemeClr>
                </a:solidFill>
                <a:latin typeface="微软雅黑" panose="020B0503020204020204" charset="-122"/>
                <a:ea typeface="微软雅黑" panose="020B0503020204020204" charset="-122"/>
              </a:rPr>
              <a:t>”约在</a:t>
            </a:r>
            <a:r>
              <a:rPr lang="en-US" altLang="zh-CN" sz="4800" dirty="0">
                <a:solidFill>
                  <a:schemeClr val="tx2">
                    <a:lumMod val="75000"/>
                  </a:schemeClr>
                </a:solidFill>
                <a:latin typeface="微软雅黑" panose="020B0503020204020204" charset="-122"/>
                <a:ea typeface="微软雅黑" panose="020B0503020204020204" charset="-122"/>
              </a:rPr>
              <a:t>100~220</a:t>
            </a:r>
            <a:r>
              <a:rPr lang="zh-CN" altLang="en-US" sz="4800" dirty="0">
                <a:solidFill>
                  <a:schemeClr val="tx2">
                    <a:lumMod val="75000"/>
                  </a:schemeClr>
                </a:solidFill>
                <a:latin typeface="微软雅黑" panose="020B0503020204020204" charset="-122"/>
                <a:ea typeface="微软雅黑" panose="020B0503020204020204" charset="-122"/>
              </a:rPr>
              <a:t>字左右，逻辑清晰边际价值递增话术；</a:t>
            </a:r>
            <a:r>
              <a:rPr lang="en-US" altLang="zh-CN" sz="4800" dirty="0">
                <a:solidFill>
                  <a:schemeClr val="tx2">
                    <a:lumMod val="75000"/>
                  </a:schemeClr>
                </a:solidFill>
                <a:latin typeface="微软雅黑" panose="020B0503020204020204" charset="-122"/>
                <a:ea typeface="微软雅黑" panose="020B0503020204020204" charset="-122"/>
              </a:rPr>
              <a:t>     </a:t>
            </a:r>
          </a:p>
          <a:p>
            <a:pPr marL="571500" indent="-571500" algn="l">
              <a:lnSpc>
                <a:spcPct val="150000"/>
              </a:lnSpc>
              <a:buFont typeface="Wingdings" panose="05000000000000000000" pitchFamily="2" charset="2"/>
              <a:buChar char="Ø"/>
              <a:defRPr/>
            </a:pPr>
            <a:r>
              <a:rPr lang="zh-CN" altLang="en-US" sz="4800" b="1" dirty="0">
                <a:solidFill>
                  <a:schemeClr val="tx2">
                    <a:lumMod val="75000"/>
                  </a:schemeClr>
                </a:solidFill>
                <a:latin typeface="微软雅黑" panose="020B0503020204020204" charset="-122"/>
                <a:ea typeface="微软雅黑" panose="020B0503020204020204" charset="-122"/>
              </a:rPr>
              <a:t>路演</a:t>
            </a:r>
            <a:r>
              <a:rPr lang="en-US" altLang="zh-CN" sz="4800" b="1" dirty="0">
                <a:solidFill>
                  <a:schemeClr val="tx2">
                    <a:lumMod val="75000"/>
                  </a:schemeClr>
                </a:solidFill>
                <a:latin typeface="微软雅黑" panose="020B0503020204020204" charset="-122"/>
                <a:ea typeface="微软雅黑" panose="020B0503020204020204" charset="-122"/>
              </a:rPr>
              <a:t>PPT</a:t>
            </a:r>
            <a:r>
              <a:rPr lang="zh-CN" altLang="en-US" sz="4800" b="1" dirty="0">
                <a:solidFill>
                  <a:schemeClr val="tx2">
                    <a:lumMod val="75000"/>
                  </a:schemeClr>
                </a:solidFill>
                <a:latin typeface="微软雅黑" panose="020B0503020204020204" charset="-122"/>
                <a:ea typeface="微软雅黑" panose="020B0503020204020204" charset="-122"/>
              </a:rPr>
              <a:t>全文字稿</a:t>
            </a:r>
            <a:endParaRPr lang="en-US" altLang="zh-CN" sz="4800" b="1"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每页</a:t>
            </a:r>
            <a:r>
              <a:rPr lang="en-US" altLang="zh-CN" sz="4800" dirty="0">
                <a:solidFill>
                  <a:schemeClr val="tx2">
                    <a:lumMod val="75000"/>
                  </a:schemeClr>
                </a:solidFill>
                <a:latin typeface="微软雅黑" panose="020B0503020204020204" charset="-122"/>
                <a:ea typeface="微软雅黑" panose="020B0503020204020204" charset="-122"/>
              </a:rPr>
              <a:t>PPT</a:t>
            </a:r>
            <a:r>
              <a:rPr lang="zh-CN" altLang="en-US" sz="4800" dirty="0">
                <a:solidFill>
                  <a:schemeClr val="tx2">
                    <a:lumMod val="75000"/>
                  </a:schemeClr>
                </a:solidFill>
                <a:latin typeface="微软雅黑" panose="020B0503020204020204" charset="-122"/>
                <a:ea typeface="微软雅黑" panose="020B0503020204020204" charset="-122"/>
              </a:rPr>
              <a:t>在</a:t>
            </a:r>
            <a:r>
              <a:rPr lang="en-US" altLang="zh-CN" sz="4800" dirty="0">
                <a:solidFill>
                  <a:schemeClr val="tx2">
                    <a:lumMod val="75000"/>
                  </a:schemeClr>
                </a:solidFill>
                <a:latin typeface="微软雅黑" panose="020B0503020204020204" charset="-122"/>
                <a:ea typeface="微软雅黑" panose="020B0503020204020204" charset="-122"/>
              </a:rPr>
              <a:t>1</a:t>
            </a:r>
            <a:r>
              <a:rPr lang="zh-CN" altLang="en-US" sz="4800" dirty="0">
                <a:solidFill>
                  <a:schemeClr val="tx2">
                    <a:lumMod val="75000"/>
                  </a:schemeClr>
                </a:solidFill>
                <a:latin typeface="微软雅黑" panose="020B0503020204020204" charset="-122"/>
                <a:ea typeface="微软雅黑" panose="020B0503020204020204" charset="-122"/>
              </a:rPr>
              <a:t>分钟左右，通常在</a:t>
            </a:r>
            <a:r>
              <a:rPr lang="en-US" altLang="zh-CN" sz="4800" dirty="0">
                <a:solidFill>
                  <a:schemeClr val="tx2">
                    <a:lumMod val="75000"/>
                  </a:schemeClr>
                </a:solidFill>
                <a:latin typeface="微软雅黑" panose="020B0503020204020204" charset="-122"/>
                <a:ea typeface="微软雅黑" panose="020B0503020204020204" charset="-122"/>
              </a:rPr>
              <a:t>15</a:t>
            </a:r>
            <a:r>
              <a:rPr lang="zh-CN" altLang="en-US" sz="4800" dirty="0">
                <a:solidFill>
                  <a:schemeClr val="tx2">
                    <a:lumMod val="75000"/>
                  </a:schemeClr>
                </a:solidFill>
                <a:latin typeface="微软雅黑" panose="020B0503020204020204" charset="-122"/>
                <a:ea typeface="微软雅黑" panose="020B0503020204020204" charset="-122"/>
              </a:rPr>
              <a:t>分钟，竞赛展示多，可以增加信息展示量</a:t>
            </a:r>
            <a:endParaRPr lang="en-US" altLang="zh-CN" sz="4800"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每页</a:t>
            </a:r>
            <a:r>
              <a:rPr lang="en-US" altLang="zh-CN" sz="4800" dirty="0">
                <a:solidFill>
                  <a:schemeClr val="tx2">
                    <a:lumMod val="75000"/>
                  </a:schemeClr>
                </a:solidFill>
                <a:latin typeface="微软雅黑" panose="020B0503020204020204" charset="-122"/>
                <a:ea typeface="微软雅黑" panose="020B0503020204020204" charset="-122"/>
              </a:rPr>
              <a:t>PPT</a:t>
            </a:r>
            <a:r>
              <a:rPr lang="zh-CN" altLang="en-US" sz="4800" dirty="0">
                <a:solidFill>
                  <a:schemeClr val="tx2">
                    <a:lumMod val="75000"/>
                  </a:schemeClr>
                </a:solidFill>
                <a:latin typeface="微软雅黑" panose="020B0503020204020204" charset="-122"/>
                <a:ea typeface="微软雅黑" panose="020B0503020204020204" charset="-122"/>
              </a:rPr>
              <a:t>的演讲文稿一定要全稿创作，并在开篇和结尾注重承上启下的文字</a:t>
            </a:r>
            <a:r>
              <a:rPr lang="en-US" altLang="zh-CN" sz="4800" dirty="0">
                <a:solidFill>
                  <a:schemeClr val="tx2">
                    <a:lumMod val="75000"/>
                  </a:schemeClr>
                </a:solidFill>
                <a:latin typeface="微软雅黑" panose="020B0503020204020204" charset="-122"/>
                <a:ea typeface="微软雅黑" panose="020B0503020204020204" charset="-122"/>
              </a:rPr>
              <a:t>      </a:t>
            </a:r>
          </a:p>
          <a:p>
            <a:pPr marL="571500" indent="-571500" algn="l">
              <a:lnSpc>
                <a:spcPct val="150000"/>
              </a:lnSpc>
              <a:buFont typeface="Wingdings" panose="05000000000000000000" pitchFamily="2" charset="2"/>
              <a:buChar char="Ø"/>
              <a:defRPr/>
            </a:pPr>
            <a:r>
              <a:rPr lang="zh-CN" altLang="en-US" sz="4800" b="1" dirty="0">
                <a:solidFill>
                  <a:schemeClr val="tx2">
                    <a:lumMod val="75000"/>
                  </a:schemeClr>
                </a:solidFill>
                <a:latin typeface="微软雅黑" panose="020B0503020204020204" charset="-122"/>
                <a:ea typeface="微软雅黑" panose="020B0503020204020204" charset="-122"/>
              </a:rPr>
              <a:t>项目问答数据库</a:t>
            </a:r>
            <a:endParaRPr lang="en-US" altLang="zh-CN" sz="4800" b="1"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zh-CN" altLang="en-US" sz="4800" dirty="0">
                <a:solidFill>
                  <a:schemeClr val="tx2">
                    <a:lumMod val="75000"/>
                  </a:schemeClr>
                </a:solidFill>
                <a:latin typeface="微软雅黑" panose="020B0503020204020204" charset="-122"/>
                <a:ea typeface="微软雅黑" panose="020B0503020204020204" charset="-122"/>
              </a:rPr>
              <a:t>      投资路演答辩数据库本质上就是预想投资人可能的问题，做好准备，做出答案。</a:t>
            </a:r>
            <a:endParaRPr lang="en-US" altLang="zh-CN" sz="4800"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通常在预判投资人可能问到的问题对创业者会有很大难度，但也不是无章可循。</a:t>
            </a:r>
            <a:endParaRPr lang="en-US" altLang="zh-CN" sz="4800" dirty="0">
              <a:solidFill>
                <a:schemeClr val="tx2">
                  <a:lumMod val="75000"/>
                </a:schemeClr>
              </a:solidFill>
              <a:latin typeface="微软雅黑" panose="020B0503020204020204" charset="-122"/>
              <a:ea typeface="微软雅黑" panose="020B0503020204020204" charset="-122"/>
            </a:endParaRPr>
          </a:p>
          <a:p>
            <a:pPr algn="l">
              <a:lnSpc>
                <a:spcPct val="20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投资人的问题无外乎就是围绕着你的商业计划书展开的。</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37895" y="3329608"/>
            <a:ext cx="8430514" cy="1323439"/>
          </a:xfrm>
          <a:prstGeom prst="rect">
            <a:avLst/>
          </a:prstGeom>
        </p:spPr>
        <p:txBody>
          <a:bodyPr wrap="none">
            <a:spAutoFit/>
          </a:bodyPr>
          <a:lstStyle/>
          <a:p>
            <a:pPr>
              <a:defRPr/>
            </a:pPr>
            <a:r>
              <a:rPr lang="zh-CN" altLang="en-US" sz="8000" b="1" kern="0" dirty="0">
                <a:solidFill>
                  <a:schemeClr val="accent1"/>
                </a:solidFill>
                <a:latin typeface="+mj-ea"/>
                <a:ea typeface="+mj-ea"/>
              </a:rPr>
              <a:t>“路演流程”准备</a:t>
            </a:r>
          </a:p>
        </p:txBody>
      </p:sp>
      <p:sp>
        <p:nvSpPr>
          <p:cNvPr id="5" name="矩形 4"/>
          <p:cNvSpPr/>
          <p:nvPr/>
        </p:nvSpPr>
        <p:spPr>
          <a:xfrm>
            <a:off x="1966864" y="5787172"/>
            <a:ext cx="9721080" cy="5577840"/>
          </a:xfrm>
          <a:prstGeom prst="rect">
            <a:avLst/>
          </a:prstGeom>
        </p:spPr>
        <p:txBody>
          <a:bodyPr wrap="square">
            <a:spAutoFit/>
          </a:bodyPr>
          <a:lstStyle/>
          <a:p>
            <a:pPr>
              <a:lnSpc>
                <a:spcPct val="15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路演材料准备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商业计划书文本</a:t>
            </a:r>
            <a:endParaRPr lang="en-US" altLang="zh-CN" sz="48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笔记本电脑、</a:t>
            </a:r>
            <a:r>
              <a:rPr lang="en-US" altLang="zh-CN" sz="4800" dirty="0">
                <a:solidFill>
                  <a:schemeClr val="tx2">
                    <a:lumMod val="75000"/>
                  </a:schemeClr>
                </a:solidFill>
                <a:latin typeface="微软雅黑" panose="020B0503020204020204" charset="-122"/>
                <a:ea typeface="微软雅黑" panose="020B0503020204020204" charset="-122"/>
              </a:rPr>
              <a:t>U</a:t>
            </a:r>
            <a:r>
              <a:rPr lang="zh-CN" altLang="en-US" sz="4800" dirty="0">
                <a:solidFill>
                  <a:schemeClr val="tx2">
                    <a:lumMod val="75000"/>
                  </a:schemeClr>
                </a:solidFill>
                <a:latin typeface="微软雅黑" panose="020B0503020204020204" charset="-122"/>
                <a:ea typeface="微软雅黑" panose="020B0503020204020204" charset="-122"/>
              </a:rPr>
              <a:t>盘</a:t>
            </a:r>
            <a:r>
              <a:rPr lang="en-US" altLang="zh-CN" sz="4800" dirty="0">
                <a:solidFill>
                  <a:schemeClr val="tx2">
                    <a:lumMod val="75000"/>
                  </a:schemeClr>
                </a:solidFill>
                <a:latin typeface="微软雅黑" panose="020B0503020204020204" charset="-122"/>
                <a:ea typeface="微软雅黑" panose="020B0503020204020204" charset="-122"/>
              </a:rPr>
              <a:t>2</a:t>
            </a:r>
            <a:r>
              <a:rPr lang="zh-CN" altLang="en-US" sz="4800" dirty="0">
                <a:solidFill>
                  <a:schemeClr val="tx2">
                    <a:lumMod val="75000"/>
                  </a:schemeClr>
                </a:solidFill>
                <a:latin typeface="微软雅黑" panose="020B0503020204020204" charset="-122"/>
                <a:ea typeface="微软雅黑" panose="020B0503020204020204" charset="-122"/>
              </a:rPr>
              <a:t>个，播放软件</a:t>
            </a:r>
            <a:endParaRPr lang="en-US" altLang="zh-CN" sz="480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订车、口香糖、</a:t>
            </a:r>
            <a:r>
              <a:rPr lang="zh-CN" altLang="en-US" sz="4800" dirty="0">
                <a:solidFill>
                  <a:schemeClr val="tx2">
                    <a:lumMod val="75000"/>
                  </a:schemeClr>
                </a:solidFill>
                <a:latin typeface="微软雅黑" panose="020B0503020204020204" charset="-122"/>
                <a:ea typeface="微软雅黑" panose="020B0503020204020204" charset="-122"/>
              </a:rPr>
              <a:t>着装、小镜子</a:t>
            </a:r>
            <a:endParaRPr lang="en-US" altLang="zh-CN" sz="4800" kern="0" dirty="0">
              <a:solidFill>
                <a:schemeClr val="tx2">
                  <a:lumMod val="75000"/>
                </a:schemeClr>
              </a:solidFill>
              <a:latin typeface="微软雅黑" panose="020B0503020204020204" charset="-122"/>
              <a:ea typeface="微软雅黑" panose="020B0503020204020204" charset="-122"/>
            </a:endParaRPr>
          </a:p>
        </p:txBody>
      </p:sp>
      <p:sp>
        <p:nvSpPr>
          <p:cNvPr id="6" name="矩形 5"/>
          <p:cNvSpPr/>
          <p:nvPr/>
        </p:nvSpPr>
        <p:spPr>
          <a:xfrm>
            <a:off x="15936416" y="11727886"/>
            <a:ext cx="7776864" cy="1200329"/>
          </a:xfrm>
          <a:prstGeom prst="rect">
            <a:avLst/>
          </a:prstGeom>
        </p:spPr>
        <p:txBody>
          <a:bodyPr wrap="square">
            <a:spAutoFit/>
          </a:bodyPr>
          <a:lstStyle/>
          <a:p>
            <a:pPr marL="571500" indent="-571500" algn="l">
              <a:lnSpc>
                <a:spcPct val="200000"/>
              </a:lnSpc>
              <a:buFont typeface="Wingdings" panose="05000000000000000000" pitchFamily="2" charset="2"/>
              <a:buChar char="Ø"/>
              <a:defRPr/>
            </a:pPr>
            <a:r>
              <a:rPr lang="zh-CN" altLang="en-US" sz="3600" kern="0" dirty="0">
                <a:solidFill>
                  <a:srgbClr val="FF0000"/>
                </a:solidFill>
                <a:latin typeface="微软雅黑" panose="020B0503020204020204" charset="-122"/>
                <a:ea typeface="微软雅黑" panose="020B0503020204020204" charset="-122"/>
              </a:rPr>
              <a:t>注意：上场前一天不要改了</a:t>
            </a:r>
          </a:p>
        </p:txBody>
      </p:sp>
      <p:sp>
        <p:nvSpPr>
          <p:cNvPr id="7" name="矩形 6"/>
          <p:cNvSpPr/>
          <p:nvPr/>
        </p:nvSpPr>
        <p:spPr>
          <a:xfrm>
            <a:off x="12024331" y="5602505"/>
            <a:ext cx="10246422" cy="5943600"/>
          </a:xfrm>
          <a:prstGeom prst="rect">
            <a:avLst/>
          </a:prstGeom>
        </p:spPr>
        <p:txBody>
          <a:bodyPr wrap="square">
            <a:spAutoFit/>
          </a:bodyPr>
          <a:lstStyle/>
          <a:p>
            <a:pPr>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路演现场勘查</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dirty="0">
                <a:solidFill>
                  <a:schemeClr val="tx2">
                    <a:lumMod val="75000"/>
                  </a:schemeClr>
                </a:solidFill>
                <a:latin typeface="微软雅黑" panose="020B0503020204020204" charset="-122"/>
                <a:ea typeface="微软雅黑" panose="020B0503020204020204" charset="-122"/>
              </a:rPr>
              <a:t>材料拷贝与测试</a:t>
            </a:r>
            <a:endParaRPr lang="en-US" altLang="zh-CN" sz="48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模拟路演全流程</a:t>
            </a:r>
            <a:endParaRPr lang="en-US" altLang="zh-CN" sz="48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dirty="0">
                <a:solidFill>
                  <a:schemeClr val="tx2">
                    <a:lumMod val="75000"/>
                  </a:schemeClr>
                </a:solidFill>
                <a:latin typeface="微软雅黑" panose="020B0503020204020204" charset="-122"/>
                <a:ea typeface="微软雅黑" panose="020B0503020204020204" charset="-122"/>
              </a:rPr>
              <a:t>开场环节（展示、材料、介绍）</a:t>
            </a:r>
            <a:endParaRPr lang="en-US" altLang="zh-CN" sz="4800" kern="0" dirty="0">
              <a:solidFill>
                <a:schemeClr val="tx2">
                  <a:lumMod val="75000"/>
                </a:schemeClr>
              </a:solidFill>
              <a:latin typeface="微软雅黑" panose="020B0503020204020204" charset="-122"/>
              <a:ea typeface="微软雅黑" panose="020B0503020204020204" charset="-122"/>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14"/>
          </p:nvPr>
        </p:nvSpPr>
        <p:spPr>
          <a:xfrm>
            <a:off x="612660" y="80707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rPr dirty="0" err="1"/>
              <a:t>演练需要做的准备</a:t>
            </a:r>
            <a:endParaRPr dirty="0"/>
          </a:p>
        </p:txBody>
      </p:sp>
      <p:sp>
        <p:nvSpPr>
          <p:cNvPr id="206" name="Shape 206"/>
          <p:cNvSpPr>
            <a:spLocks noGrp="1"/>
          </p:cNvSpPr>
          <p:nvPr>
            <p:ph type="body" idx="4294967295"/>
          </p:nvPr>
        </p:nvSpPr>
        <p:spPr>
          <a:xfrm>
            <a:off x="197485" y="2086610"/>
            <a:ext cx="23988395" cy="11271885"/>
          </a:xfrm>
          <a:prstGeom prst="rect">
            <a:avLst/>
          </a:prstGeom>
        </p:spPr>
        <p:txBody>
          <a:bodyPr>
            <a:noAutofit/>
          </a:bodyPr>
          <a:lstStyle/>
          <a:p>
            <a:pPr marL="603250" indent="-603250" defTabSz="784225">
              <a:lnSpc>
                <a:spcPct val="100000"/>
              </a:lnSpc>
              <a:spcBef>
                <a:spcPts val="5600"/>
              </a:spcBef>
              <a:defRPr sz="4940" b="1">
                <a:latin typeface="Helvetica"/>
                <a:ea typeface="Helvetica"/>
                <a:cs typeface="Helvetica"/>
                <a:sym typeface="Helvetica"/>
              </a:defRPr>
            </a:pPr>
            <a:r>
              <a:rPr sz="5400" dirty="0" err="1"/>
              <a:t>第一步：准备路演PPT</a:t>
            </a:r>
            <a:br>
              <a:rPr sz="5400" dirty="0"/>
            </a:br>
            <a:r>
              <a:rPr sz="5400" dirty="0">
                <a:solidFill>
                  <a:schemeClr val="accent1"/>
                </a:solidFill>
              </a:rPr>
              <a:t>注意事项：</a:t>
            </a:r>
            <a:r>
              <a:rPr sz="5400" b="0" dirty="0">
                <a:latin typeface="+mn-lt"/>
                <a:ea typeface="+mn-ea"/>
                <a:cs typeface="+mn-cs"/>
                <a:sym typeface="Helvetica Light"/>
              </a:rPr>
              <a:t>参考前面的结构，正文（除去头尾和目录页）部分：建议1-2页/</a:t>
            </a:r>
            <a:r>
              <a:rPr sz="5400" b="0" dirty="0" err="1">
                <a:latin typeface="+mn-lt"/>
                <a:ea typeface="+mn-ea"/>
                <a:cs typeface="+mn-cs"/>
                <a:sym typeface="Helvetica Light"/>
              </a:rPr>
              <a:t>分钟</a:t>
            </a:r>
          </a:p>
          <a:p>
            <a:pPr marL="603250" indent="-603250" defTabSz="784225">
              <a:lnSpc>
                <a:spcPct val="100000"/>
              </a:lnSpc>
              <a:spcBef>
                <a:spcPts val="5600"/>
              </a:spcBef>
              <a:defRPr sz="4940" b="1">
                <a:latin typeface="Helvetica"/>
                <a:ea typeface="Helvetica"/>
                <a:cs typeface="Helvetica"/>
                <a:sym typeface="Helvetica"/>
              </a:defRPr>
            </a:pPr>
            <a:r>
              <a:rPr sz="5400" dirty="0" err="1"/>
              <a:t>第二步：准备</a:t>
            </a:r>
            <a:r>
              <a:rPr lang="zh-CN" altLang="en-US" sz="5400" dirty="0"/>
              <a:t>开场话术 、</a:t>
            </a:r>
            <a:r>
              <a:rPr sz="5400" dirty="0" err="1"/>
              <a:t>路演PPT相对应的演讲文字稿</a:t>
            </a:r>
            <a:br>
              <a:rPr sz="5400" dirty="0"/>
            </a:br>
            <a:r>
              <a:rPr sz="5400" dirty="0">
                <a:solidFill>
                  <a:schemeClr val="accent1"/>
                </a:solidFill>
              </a:rPr>
              <a:t>注意事项：</a:t>
            </a:r>
            <a:r>
              <a:rPr sz="5400" b="0" dirty="0">
                <a:latin typeface="+mn-lt"/>
                <a:ea typeface="+mn-ea"/>
                <a:cs typeface="+mn-cs"/>
                <a:sym typeface="Helvetica Light"/>
              </a:rPr>
              <a:t>1、一般人正常语速180-260字/分钟。具体字数根据时长和演讲人的语速而定；2、充分运用可用的时间，尽量利用满</a:t>
            </a:r>
          </a:p>
          <a:p>
            <a:pPr marL="603250" indent="-603250" defTabSz="784225">
              <a:lnSpc>
                <a:spcPct val="100000"/>
              </a:lnSpc>
              <a:spcBef>
                <a:spcPts val="5600"/>
              </a:spcBef>
              <a:defRPr sz="4940" b="1">
                <a:latin typeface="Helvetica"/>
                <a:ea typeface="Helvetica"/>
                <a:cs typeface="Helvetica"/>
                <a:sym typeface="Helvetica"/>
              </a:defRPr>
            </a:pPr>
            <a:r>
              <a:rPr sz="5400" dirty="0" err="1"/>
              <a:t>第三步：反复</a:t>
            </a:r>
            <a:r>
              <a:rPr lang="zh-CN" altLang="en-US" sz="5400" dirty="0"/>
              <a:t>进行全稿</a:t>
            </a:r>
            <a:r>
              <a:rPr sz="5400" dirty="0"/>
              <a:t>演练（</a:t>
            </a:r>
            <a:r>
              <a:rPr lang="en-US" sz="5400" dirty="0"/>
              <a:t>30</a:t>
            </a:r>
            <a:r>
              <a:rPr sz="5400" dirty="0"/>
              <a:t>+次以上，直到熟悉且找到最佳状态为止）</a:t>
            </a:r>
            <a:br>
              <a:rPr sz="5400" dirty="0"/>
            </a:br>
            <a:r>
              <a:rPr sz="5400" dirty="0">
                <a:solidFill>
                  <a:schemeClr val="accent1"/>
                </a:solidFill>
              </a:rPr>
              <a:t>注意事项：</a:t>
            </a:r>
            <a:r>
              <a:rPr sz="5400" b="0" dirty="0">
                <a:latin typeface="+mn-lt"/>
                <a:ea typeface="+mn-ea"/>
                <a:cs typeface="+mn-cs"/>
                <a:sym typeface="Helvetica Light"/>
              </a:rPr>
              <a:t>1、初期先熟悉文字稿几遍，对文字进行反复斟酌和润色；2、PPT翻页配合和文字稿演讲一起练，逐步加入肢体语言；3、站立，按照演讲时状态来（一个人进行）；4、当着团队，重复3；5、演练过程中不断对演讲文字稿和PPT进行更高要求的打磨（</a:t>
            </a:r>
            <a:r>
              <a:rPr sz="5400" dirty="0">
                <a:solidFill>
                  <a:schemeClr val="accent1"/>
                </a:solidFill>
              </a:rPr>
              <a:t>长话短说</a:t>
            </a:r>
            <a:r>
              <a:rPr sz="5400" b="0" dirty="0">
                <a:latin typeface="+mn-lt"/>
                <a:ea typeface="+mn-ea"/>
                <a:cs typeface="+mn-cs"/>
                <a:sym typeface="Helvetica Light"/>
              </a:rPr>
              <a:t>、</a:t>
            </a:r>
            <a:r>
              <a:rPr sz="5400" dirty="0">
                <a:solidFill>
                  <a:schemeClr val="accent1"/>
                </a:solidFill>
              </a:rPr>
              <a:t>深入浅出</a:t>
            </a:r>
            <a:r>
              <a:rPr sz="5400" b="0" dirty="0">
                <a:latin typeface="+mn-lt"/>
                <a:ea typeface="+mn-ea"/>
                <a:cs typeface="+mn-cs"/>
                <a:sym typeface="Helvetica Light"/>
              </a:rPr>
              <a:t>）</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06">
                                            <p:txEl>
                                              <p:pRg st="0" end="0"/>
                                            </p:txEl>
                                          </p:spTgt>
                                        </p:tgtEl>
                                        <p:attrNameLst>
                                          <p:attrName>style.visibility</p:attrName>
                                        </p:attrNameLst>
                                      </p:cBhvr>
                                      <p:to>
                                        <p:strVal val="visible"/>
                                      </p:to>
                                    </p:set>
                                    <p:animEffect transition="in" filter="blinds(vertical)">
                                      <p:cBhvr>
                                        <p:cTn id="7" dur="1000"/>
                                        <p:tgtEl>
                                          <p:spTgt spid="2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06">
                                            <p:txEl>
                                              <p:pRg st="1" end="1"/>
                                            </p:txEl>
                                          </p:spTgt>
                                        </p:tgtEl>
                                        <p:attrNameLst>
                                          <p:attrName>style.visibility</p:attrName>
                                        </p:attrNameLst>
                                      </p:cBhvr>
                                      <p:to>
                                        <p:strVal val="visible"/>
                                      </p:to>
                                    </p:set>
                                    <p:animEffect transition="in" filter="blinds(vertical)">
                                      <p:cBhvr>
                                        <p:cTn id="12" dur="1000"/>
                                        <p:tgtEl>
                                          <p:spTgt spid="20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06">
                                            <p:txEl>
                                              <p:pRg st="2" end="2"/>
                                            </p:txEl>
                                          </p:spTgt>
                                        </p:tgtEl>
                                        <p:attrNameLst>
                                          <p:attrName>style.visibility</p:attrName>
                                        </p:attrNameLst>
                                      </p:cBhvr>
                                      <p:to>
                                        <p:strVal val="visible"/>
                                      </p:to>
                                    </p:set>
                                    <p:animEffect transition="in" filter="blinds(vertical)">
                                      <p:cBhvr>
                                        <p:cTn id="17" dur="1000"/>
                                        <p:tgtEl>
                                          <p:spTgt spid="2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1" build="p" bldLvl="5"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575376" y="2321496"/>
            <a:ext cx="12192000" cy="10864513"/>
          </a:xfrm>
          <a:prstGeom prst="rect">
            <a:avLst/>
          </a:prstGeom>
        </p:spPr>
        <p:txBody>
          <a:bodyPr>
            <a:spAutoFit/>
          </a:bodyPr>
          <a:lstStyle/>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项目核心价值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项目主体内容</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潜在客户对项目的需求</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项目对潜在客户的短期和长期价值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项目对投资人的短期与长期价值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项目对社会的短期与长期价值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项目的投资回报的计划</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项目的竞争对手及市场竞争策略</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项目团队的精神与能力</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项目团队的情感深度与契合程度</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团队运营项目的核心能力</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宏观政策与社会形势对项目的有利因素</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项目风险的概率与规避方法</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项目运营的稳定性与持续性</a:t>
            </a:r>
          </a:p>
        </p:txBody>
      </p:sp>
      <p:sp>
        <p:nvSpPr>
          <p:cNvPr id="5" name="Shape 205"/>
          <p:cNvSpPr>
            <a:spLocks noGrp="1"/>
          </p:cNvSpPr>
          <p:nvPr>
            <p:ph type="body" idx="14"/>
          </p:nvPr>
        </p:nvSpPr>
        <p:spPr>
          <a:xfrm>
            <a:off x="612660" y="953344"/>
            <a:ext cx="23158679" cy="1333698"/>
          </a:xfrm>
          <a:prstGeom prst="rect">
            <a:avLst/>
          </a:prstGeom>
        </p:spPr>
        <p:txBody>
          <a:bodyPr/>
          <a:lstStyle>
            <a:lvl1pPr>
              <a:defRPr sz="8000" b="1">
                <a:solidFill>
                  <a:schemeClr val="accent1"/>
                </a:solidFill>
                <a:latin typeface="Helvetica"/>
                <a:ea typeface="Helvetica"/>
                <a:cs typeface="Helvetica"/>
                <a:sym typeface="Helvetica"/>
              </a:defRPr>
            </a:lvl1pPr>
          </a:lstStyle>
          <a:p>
            <a:pPr algn="l"/>
            <a:r>
              <a:rPr lang="zh-CN" altLang="en-US" dirty="0"/>
              <a:t>路演答辩中常见问题</a:t>
            </a:r>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u=387040837,1951638565&amp;fm=21&amp;gp=0.jpg"/>
          <p:cNvPicPr>
            <a:picLocks noChangeAspect="1"/>
          </p:cNvPicPr>
          <p:nvPr/>
        </p:nvPicPr>
        <p:blipFill>
          <a:blip r:embed="rId2"/>
          <a:stretch>
            <a:fillRect/>
          </a:stretch>
        </p:blipFill>
        <p:spPr>
          <a:xfrm>
            <a:off x="14657942" y="3339665"/>
            <a:ext cx="6597777" cy="4043207"/>
          </a:xfrm>
          <a:prstGeom prst="rect">
            <a:avLst/>
          </a:prstGeom>
          <a:ln w="12700">
            <a:miter lim="400000"/>
            <a:headEnd/>
            <a:tailEnd/>
          </a:ln>
        </p:spPr>
      </p:pic>
      <p:sp>
        <p:nvSpPr>
          <p:cNvPr id="209" name="Shape 209"/>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关于Road Show的主讲人选择</a:t>
            </a:r>
          </a:p>
        </p:txBody>
      </p:sp>
      <p:sp>
        <p:nvSpPr>
          <p:cNvPr id="210" name="Shape 210"/>
          <p:cNvSpPr>
            <a:spLocks noGrp="1"/>
          </p:cNvSpPr>
          <p:nvPr>
            <p:ph type="body" sz="half" idx="4294967295"/>
          </p:nvPr>
        </p:nvSpPr>
        <p:spPr>
          <a:xfrm>
            <a:off x="1171702" y="3658933"/>
            <a:ext cx="13031227" cy="9377336"/>
          </a:xfrm>
          <a:prstGeom prst="rect">
            <a:avLst/>
          </a:prstGeom>
        </p:spPr>
        <p:txBody>
          <a:bodyPr/>
          <a:lstStyle/>
          <a:p>
            <a:pPr>
              <a:lnSpc>
                <a:spcPct val="120000"/>
              </a:lnSpc>
              <a:defRPr b="1">
                <a:latin typeface="Helvetica"/>
                <a:ea typeface="Helvetica"/>
                <a:cs typeface="Helvetica"/>
                <a:sym typeface="Helvetica"/>
              </a:defRPr>
            </a:pPr>
            <a:r>
              <a:rPr sz="5400"/>
              <a:t>1、主讲人的数量：1人（10分钟以内的演讲不建议换人）</a:t>
            </a:r>
          </a:p>
          <a:p>
            <a:pPr>
              <a:lnSpc>
                <a:spcPct val="120000"/>
              </a:lnSpc>
              <a:defRPr b="1">
                <a:latin typeface="Helvetica"/>
                <a:ea typeface="Helvetica"/>
                <a:cs typeface="Helvetica"/>
                <a:sym typeface="Helvetica"/>
              </a:defRPr>
            </a:pPr>
            <a:r>
              <a:rPr sz="5400"/>
              <a:t>2、谁来做主讲人最好：优先级排序如下</a:t>
            </a:r>
            <a:br>
              <a:rPr sz="5400"/>
            </a:br>
            <a:r>
              <a:rPr sz="5400">
                <a:latin typeface="+mn-lt"/>
                <a:ea typeface="+mn-ea"/>
                <a:cs typeface="+mn-cs"/>
                <a:sym typeface="Helvetica Light"/>
              </a:rPr>
              <a:t>1）CEO（通常也是创始人）</a:t>
            </a:r>
            <a:br>
              <a:rPr sz="5400">
                <a:latin typeface="+mn-lt"/>
                <a:ea typeface="+mn-ea"/>
                <a:cs typeface="+mn-cs"/>
                <a:sym typeface="Helvetica Light"/>
              </a:rPr>
            </a:br>
            <a:r>
              <a:rPr sz="5400">
                <a:latin typeface="+mn-lt"/>
                <a:ea typeface="+mn-ea"/>
                <a:cs typeface="+mn-cs"/>
                <a:sym typeface="Helvetica Light"/>
              </a:rPr>
              <a:t>2）联合创始人</a:t>
            </a:r>
            <a:br>
              <a:rPr sz="5400">
                <a:latin typeface="+mn-lt"/>
                <a:ea typeface="+mn-ea"/>
                <a:cs typeface="+mn-cs"/>
                <a:sym typeface="Helvetica Light"/>
              </a:rPr>
            </a:br>
            <a:r>
              <a:rPr sz="5400">
                <a:latin typeface="+mn-lt"/>
                <a:ea typeface="+mn-ea"/>
                <a:cs typeface="+mn-cs"/>
                <a:sym typeface="Helvetica Light"/>
              </a:rPr>
              <a:t>3）其他高管（如VP）</a:t>
            </a:r>
            <a:br>
              <a:rPr sz="5400">
                <a:latin typeface="+mn-lt"/>
                <a:ea typeface="+mn-ea"/>
                <a:cs typeface="+mn-cs"/>
                <a:sym typeface="Helvetica Light"/>
              </a:rPr>
            </a:br>
            <a:r>
              <a:rPr sz="5400">
                <a:latin typeface="+mn-lt"/>
                <a:ea typeface="+mn-ea"/>
                <a:cs typeface="+mn-cs"/>
                <a:sym typeface="Helvetica Light"/>
              </a:rPr>
              <a:t>优先级排序=此人对公司的重要性和责任的排序</a:t>
            </a:r>
          </a:p>
        </p:txBody>
      </p:sp>
      <p:pic>
        <p:nvPicPr>
          <p:cNvPr id="211" name="564d77fb08a75fa34fe72dc6dd3d86cc.jpg"/>
          <p:cNvPicPr>
            <a:picLocks noChangeAspect="1"/>
          </p:cNvPicPr>
          <p:nvPr/>
        </p:nvPicPr>
        <p:blipFill>
          <a:blip r:embed="rId3"/>
          <a:stretch>
            <a:fillRect/>
          </a:stretch>
        </p:blipFill>
        <p:spPr>
          <a:xfrm>
            <a:off x="18157883" y="4235205"/>
            <a:ext cx="6096001" cy="3810001"/>
          </a:xfrm>
          <a:prstGeom prst="rect">
            <a:avLst/>
          </a:prstGeom>
          <a:ln w="12700">
            <a:miter lim="400000"/>
            <a:headEnd/>
            <a:tailEnd/>
          </a:ln>
        </p:spPr>
      </p:pic>
      <p:pic>
        <p:nvPicPr>
          <p:cNvPr id="212" name="d71b4574b1e8526f93b125426a3e0f39.jpg"/>
          <p:cNvPicPr>
            <a:picLocks noChangeAspect="1"/>
          </p:cNvPicPr>
          <p:nvPr/>
        </p:nvPicPr>
        <p:blipFill>
          <a:blip r:embed="rId4"/>
          <a:stretch>
            <a:fillRect/>
          </a:stretch>
        </p:blipFill>
        <p:spPr>
          <a:xfrm>
            <a:off x="14038504" y="6118684"/>
            <a:ext cx="5601101" cy="3724733"/>
          </a:xfrm>
          <a:prstGeom prst="rect">
            <a:avLst/>
          </a:prstGeom>
          <a:ln w="12700">
            <a:miter lim="400000"/>
            <a:headEnd/>
            <a:tailEnd/>
          </a:ln>
        </p:spPr>
      </p:pic>
      <p:pic>
        <p:nvPicPr>
          <p:cNvPr id="213" name="Unknown.jpg"/>
          <p:cNvPicPr>
            <a:picLocks noChangeAspect="1"/>
          </p:cNvPicPr>
          <p:nvPr/>
        </p:nvPicPr>
        <p:blipFill>
          <a:blip r:embed="rId5"/>
          <a:stretch>
            <a:fillRect/>
          </a:stretch>
        </p:blipFill>
        <p:spPr>
          <a:xfrm>
            <a:off x="18157883" y="6979177"/>
            <a:ext cx="6096001" cy="3133459"/>
          </a:xfrm>
          <a:prstGeom prst="rect">
            <a:avLst/>
          </a:prstGeom>
          <a:ln w="12700">
            <a:miter lim="400000"/>
            <a:headEnd/>
            <a:tailEnd/>
          </a:ln>
        </p:spPr>
      </p:pic>
      <p:pic>
        <p:nvPicPr>
          <p:cNvPr id="214" name="e6f56a85d54cf9eefdba40faeebf5860.jpg"/>
          <p:cNvPicPr>
            <a:picLocks noChangeAspect="1"/>
          </p:cNvPicPr>
          <p:nvPr/>
        </p:nvPicPr>
        <p:blipFill>
          <a:blip r:embed="rId6"/>
          <a:stretch>
            <a:fillRect/>
          </a:stretch>
        </p:blipFill>
        <p:spPr>
          <a:xfrm>
            <a:off x="16003685" y="9020967"/>
            <a:ext cx="5595842" cy="3724733"/>
          </a:xfrm>
          <a:prstGeom prst="rect">
            <a:avLst/>
          </a:prstGeom>
          <a:ln w="12700">
            <a:miter lim="400000"/>
            <a:headEnd/>
            <a:tailEnd/>
          </a:ln>
        </p:spPr>
      </p:pic>
      <p:sp>
        <p:nvSpPr>
          <p:cNvPr id="215" name="Shape 215"/>
          <p:cNvSpPr/>
          <p:nvPr/>
        </p:nvSpPr>
        <p:spPr>
          <a:xfrm>
            <a:off x="11616773" y="12702658"/>
            <a:ext cx="12680114" cy="1850746"/>
          </a:xfrm>
          <a:prstGeom prst="rect">
            <a:avLst/>
          </a:prstGeom>
          <a:ln w="12700">
            <a:miter lim="400000"/>
          </a:ln>
        </p:spPr>
        <p:txBody>
          <a:bodyPr lIns="87172" tIns="87172" rIns="87172" bIns="87172">
            <a:spAutoFit/>
          </a:bodyPr>
          <a:lstStyle>
            <a:lvl1pPr defTabSz="1744345">
              <a:lnSpc>
                <a:spcPct val="150000"/>
              </a:lnSpc>
              <a:defRPr sz="4000" b="1">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你们能有他们忙？CEO=Chief Exhibition Officer！</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10">
                                            <p:txEl>
                                              <p:pRg st="0" end="0"/>
                                            </p:txEl>
                                          </p:spTgt>
                                        </p:tgtEl>
                                        <p:attrNameLst>
                                          <p:attrName>style.visibility</p:attrName>
                                        </p:attrNameLst>
                                      </p:cBhvr>
                                      <p:to>
                                        <p:strVal val="visible"/>
                                      </p:to>
                                    </p:set>
                                    <p:animEffect transition="in" filter="blinds(vertical)">
                                      <p:cBhvr>
                                        <p:cTn id="7" dur="1000"/>
                                        <p:tgtEl>
                                          <p:spTgt spid="2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10">
                                            <p:txEl>
                                              <p:pRg st="1" end="1"/>
                                            </p:txEl>
                                          </p:spTgt>
                                        </p:tgtEl>
                                        <p:attrNameLst>
                                          <p:attrName>style.visibility</p:attrName>
                                        </p:attrNameLst>
                                      </p:cBhvr>
                                      <p:to>
                                        <p:strVal val="visible"/>
                                      </p:to>
                                    </p:set>
                                    <p:animEffect transition="in" filter="blinds(vertical)">
                                      <p:cBhvr>
                                        <p:cTn id="12" dur="1000"/>
                                        <p:tgtEl>
                                          <p:spTgt spid="2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2" nodeType="clickEffect">
                                  <p:stCondLst>
                                    <p:cond delay="0"/>
                                  </p:stCondLst>
                                  <p:childTnLst>
                                    <p:set>
                                      <p:cBhvr>
                                        <p:cTn id="16" dur="indefinite" fill="hold"/>
                                        <p:tgtEl>
                                          <p:spTgt spid="208"/>
                                        </p:tgtEl>
                                        <p:attrNameLst>
                                          <p:attrName>style.visibility</p:attrName>
                                        </p:attrNameLst>
                                      </p:cBhvr>
                                      <p:to>
                                        <p:strVal val="visible"/>
                                      </p:to>
                                    </p:set>
                                    <p:animEffect transition="in" filter="blinds(vertical)">
                                      <p:cBhvr>
                                        <p:cTn id="17" dur="500"/>
                                        <p:tgtEl>
                                          <p:spTgt spid="20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3" nodeType="clickEffect">
                                  <p:stCondLst>
                                    <p:cond delay="0"/>
                                  </p:stCondLst>
                                  <p:childTnLst>
                                    <p:set>
                                      <p:cBhvr>
                                        <p:cTn id="21" dur="indefinite" fill="hold"/>
                                        <p:tgtEl>
                                          <p:spTgt spid="211"/>
                                        </p:tgtEl>
                                        <p:attrNameLst>
                                          <p:attrName>style.visibility</p:attrName>
                                        </p:attrNameLst>
                                      </p:cBhvr>
                                      <p:to>
                                        <p:strVal val="visible"/>
                                      </p:to>
                                    </p:set>
                                    <p:animEffect transition="in" filter="blinds(vertical)">
                                      <p:cBhvr>
                                        <p:cTn id="22" dur="1000"/>
                                        <p:tgtEl>
                                          <p:spTgt spid="2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4" nodeType="clickEffect">
                                  <p:stCondLst>
                                    <p:cond delay="0"/>
                                  </p:stCondLst>
                                  <p:childTnLst>
                                    <p:set>
                                      <p:cBhvr>
                                        <p:cTn id="26" dur="indefinite" fill="hold"/>
                                        <p:tgtEl>
                                          <p:spTgt spid="2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5" fill="hold" grpId="5" nodeType="clickEffect">
                                  <p:stCondLst>
                                    <p:cond delay="0"/>
                                  </p:stCondLst>
                                  <p:childTnLst>
                                    <p:set>
                                      <p:cBhvr>
                                        <p:cTn id="30" dur="indefinite" fill="hold"/>
                                        <p:tgtEl>
                                          <p:spTgt spid="213"/>
                                        </p:tgtEl>
                                        <p:attrNameLst>
                                          <p:attrName>style.visibility</p:attrName>
                                        </p:attrNameLst>
                                      </p:cBhvr>
                                      <p:to>
                                        <p:strVal val="visible"/>
                                      </p:to>
                                    </p:set>
                                    <p:animEffect transition="in" filter="blinds(vertical)">
                                      <p:cBhvr>
                                        <p:cTn id="31" dur="1000"/>
                                        <p:tgtEl>
                                          <p:spTgt spid="213"/>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6" nodeType="clickEffect">
                                  <p:stCondLst>
                                    <p:cond delay="0"/>
                                  </p:stCondLst>
                                  <p:childTnLst>
                                    <p:set>
                                      <p:cBhvr>
                                        <p:cTn id="35" dur="indefinite" fill="hold"/>
                                        <p:tgtEl>
                                          <p:spTgt spid="214"/>
                                        </p:tgtEl>
                                        <p:attrNameLst>
                                          <p:attrName>style.visibility</p:attrName>
                                        </p:attrNameLst>
                                      </p:cBhvr>
                                      <p:to>
                                        <p:strVal val="visible"/>
                                      </p:to>
                                    </p:set>
                                    <p:animEffect transition="in" filter="blinds(vertical)">
                                      <p:cBhvr>
                                        <p:cTn id="36" dur="1000"/>
                                        <p:tgtEl>
                                          <p:spTgt spid="214"/>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7" nodeType="clickEffect">
                                  <p:stCondLst>
                                    <p:cond delay="0"/>
                                  </p:stCondLst>
                                  <p:childTnLst>
                                    <p:set>
                                      <p:cBhvr>
                                        <p:cTn id="40" dur="indefinite" fill="hold"/>
                                        <p:tgtEl>
                                          <p:spTgt spid="215"/>
                                        </p:tgtEl>
                                        <p:attrNameLst>
                                          <p:attrName>style.visibility</p:attrName>
                                        </p:attrNameLst>
                                      </p:cBhvr>
                                      <p:to>
                                        <p:strVal val="visible"/>
                                      </p:to>
                                    </p:set>
                                    <p:anim calcmode="lin" valueType="num">
                                      <p:cBhvr>
                                        <p:cTn id="41" dur="750" fill="hold"/>
                                        <p:tgtEl>
                                          <p:spTgt spid="215"/>
                                        </p:tgtEl>
                                        <p:attrNameLst>
                                          <p:attrName>ppt_w</p:attrName>
                                        </p:attrNameLst>
                                      </p:cBhvr>
                                      <p:tavLst>
                                        <p:tav tm="0">
                                          <p:val>
                                            <p:fltVal val="0"/>
                                          </p:val>
                                        </p:tav>
                                        <p:tav tm="100000">
                                          <p:val>
                                            <p:strVal val="#ppt_w"/>
                                          </p:val>
                                        </p:tav>
                                      </p:tavLst>
                                    </p:anim>
                                    <p:anim calcmode="lin" valueType="num">
                                      <p:cBhvr>
                                        <p:cTn id="42" dur="750" fill="hold"/>
                                        <p:tgtEl>
                                          <p:spTgt spid="2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2" bldLvl="0" animBg="1" advAuto="0"/>
      <p:bldP spid="210" grpId="1" build="p" bldLvl="5" animBg="1" advAuto="0"/>
      <p:bldP spid="211" grpId="3" bldLvl="0" animBg="1" advAuto="0"/>
      <p:bldP spid="212" grpId="4" bldLvl="0" animBg="1" advAuto="0"/>
      <p:bldP spid="213" grpId="5" bldLvl="0" animBg="1" advAuto="0"/>
      <p:bldP spid="214" grpId="6" bldLvl="0" animBg="1" advAuto="0"/>
      <p:bldP spid="215" grpId="7"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u=387040837,1951638565&amp;fm=21&amp;gp=0.jpg"/>
          <p:cNvPicPr>
            <a:picLocks noChangeAspect="1"/>
          </p:cNvPicPr>
          <p:nvPr/>
        </p:nvPicPr>
        <p:blipFill>
          <a:blip r:embed="rId2"/>
          <a:stretch>
            <a:fillRect/>
          </a:stretch>
        </p:blipFill>
        <p:spPr>
          <a:xfrm>
            <a:off x="328645" y="3393434"/>
            <a:ext cx="11845289" cy="7258952"/>
          </a:xfrm>
          <a:prstGeom prst="rect">
            <a:avLst/>
          </a:prstGeom>
          <a:ln w="12700">
            <a:miter lim="400000"/>
            <a:headEnd/>
            <a:tailEnd/>
          </a:ln>
        </p:spPr>
      </p:pic>
      <p:sp>
        <p:nvSpPr>
          <p:cNvPr id="218" name="Shape 218"/>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关于Road Show的主讲人服装</a:t>
            </a:r>
          </a:p>
        </p:txBody>
      </p:sp>
      <p:sp>
        <p:nvSpPr>
          <p:cNvPr id="219" name="Shape 219"/>
          <p:cNvSpPr>
            <a:spLocks noGrp="1"/>
          </p:cNvSpPr>
          <p:nvPr>
            <p:ph type="body" idx="4294967295"/>
          </p:nvPr>
        </p:nvSpPr>
        <p:spPr>
          <a:xfrm>
            <a:off x="1171702" y="4127563"/>
            <a:ext cx="21933899" cy="9377336"/>
          </a:xfrm>
          <a:prstGeom prst="rect">
            <a:avLst/>
          </a:prstGeom>
        </p:spPr>
        <p:txBody>
          <a:bodyPr/>
          <a:lstStyle/>
          <a:p>
            <a:pPr>
              <a:lnSpc>
                <a:spcPct val="120000"/>
              </a:lnSpc>
              <a:defRPr b="1">
                <a:latin typeface="Helvetica"/>
                <a:ea typeface="Helvetica"/>
                <a:cs typeface="Helvetica"/>
                <a:sym typeface="Helvetica"/>
              </a:defRPr>
            </a:pPr>
            <a:r>
              <a:t>男士：</a:t>
            </a:r>
            <a:br/>
            <a:r>
              <a:rPr sz="3600" b="0">
                <a:latin typeface="+mn-lt"/>
                <a:ea typeface="+mn-ea"/>
                <a:cs typeface="+mn-cs"/>
                <a:sym typeface="Helvetica Light"/>
              </a:rPr>
              <a:t>1、不建议穿得太正式（整套西装+领带）</a:t>
            </a:r>
            <a:br>
              <a:rPr sz="3600" b="0">
                <a:latin typeface="+mn-lt"/>
                <a:ea typeface="+mn-ea"/>
                <a:cs typeface="+mn-cs"/>
                <a:sym typeface="Helvetica Light"/>
              </a:rPr>
            </a:br>
            <a:r>
              <a:rPr sz="3600" b="0">
                <a:latin typeface="+mn-lt"/>
                <a:ea typeface="+mn-ea"/>
                <a:cs typeface="+mn-cs"/>
                <a:sym typeface="Helvetica Light"/>
              </a:rPr>
              <a:t>2、体恤/衬衣+仔裤</a:t>
            </a:r>
            <a:br>
              <a:rPr sz="3600" b="0">
                <a:latin typeface="+mn-lt"/>
                <a:ea typeface="+mn-ea"/>
                <a:cs typeface="+mn-cs"/>
                <a:sym typeface="Helvetica Light"/>
              </a:rPr>
            </a:br>
            <a:r>
              <a:rPr sz="3600" b="0">
                <a:latin typeface="+mn-lt"/>
                <a:ea typeface="+mn-ea"/>
                <a:cs typeface="+mn-cs"/>
                <a:sym typeface="Helvetica Light"/>
              </a:rPr>
              <a:t>3、T恤/衬衣+休闲西装+仔裤（或休闲裤）</a:t>
            </a:r>
            <a:br>
              <a:rPr sz="3600" b="0">
                <a:latin typeface="+mn-lt"/>
                <a:ea typeface="+mn-ea"/>
                <a:cs typeface="+mn-cs"/>
                <a:sym typeface="Helvetica Light"/>
              </a:rPr>
            </a:br>
            <a:r>
              <a:rPr sz="3600" b="0">
                <a:latin typeface="+mn-lt"/>
                <a:ea typeface="+mn-ea"/>
                <a:cs typeface="+mn-cs"/>
                <a:sym typeface="Helvetica Light"/>
              </a:rPr>
              <a:t>4、切忌服装过于肥大或瘦小，尽量合身，修身则更好；尽可能让自己穿着舒服，自信，符合自己目前的年龄段</a:t>
            </a:r>
          </a:p>
          <a:p>
            <a:pPr>
              <a:lnSpc>
                <a:spcPct val="120000"/>
              </a:lnSpc>
              <a:defRPr b="1">
                <a:latin typeface="Helvetica"/>
                <a:ea typeface="Helvetica"/>
                <a:cs typeface="Helvetica"/>
                <a:sym typeface="Helvetica"/>
              </a:defRPr>
            </a:pPr>
            <a:r>
              <a:t>女士：</a:t>
            </a:r>
            <a:br/>
            <a:r>
              <a:rPr sz="3600" b="0">
                <a:latin typeface="+mn-lt"/>
                <a:ea typeface="+mn-ea"/>
                <a:cs typeface="+mn-cs"/>
                <a:sym typeface="Helvetica Light"/>
              </a:rPr>
              <a:t>1、自信、优雅、舒适，不要让听众产生太强的距离感</a:t>
            </a:r>
            <a:br>
              <a:rPr sz="3600" b="0">
                <a:latin typeface="+mn-lt"/>
                <a:ea typeface="+mn-ea"/>
                <a:cs typeface="+mn-cs"/>
                <a:sym typeface="Helvetica Light"/>
              </a:rPr>
            </a:br>
            <a:r>
              <a:rPr sz="3600" b="0">
                <a:latin typeface="+mn-lt"/>
                <a:ea typeface="+mn-ea"/>
                <a:cs typeface="+mn-cs"/>
                <a:sym typeface="Helvetica Light"/>
              </a:rPr>
              <a:t>2、结合自己的年龄段、身材选择套装、职业装、仔裤等</a:t>
            </a:r>
          </a:p>
        </p:txBody>
      </p:sp>
      <p:pic>
        <p:nvPicPr>
          <p:cNvPr id="220" name="564d77fb08a75fa34fe72dc6dd3d86cc.jpg"/>
          <p:cNvPicPr>
            <a:picLocks noChangeAspect="1"/>
          </p:cNvPicPr>
          <p:nvPr/>
        </p:nvPicPr>
        <p:blipFill>
          <a:blip r:embed="rId3"/>
          <a:stretch>
            <a:fillRect/>
          </a:stretch>
        </p:blipFill>
        <p:spPr>
          <a:xfrm>
            <a:off x="1597195" y="6252228"/>
            <a:ext cx="11413254" cy="7133284"/>
          </a:xfrm>
          <a:prstGeom prst="rect">
            <a:avLst/>
          </a:prstGeom>
          <a:ln w="12700">
            <a:miter lim="400000"/>
            <a:headEnd/>
            <a:tailEnd/>
          </a:ln>
        </p:spPr>
      </p:pic>
      <p:pic>
        <p:nvPicPr>
          <p:cNvPr id="221" name="d71b4574b1e8526f93b125426a3e0f39.jpg"/>
          <p:cNvPicPr>
            <a:picLocks noChangeAspect="1"/>
          </p:cNvPicPr>
          <p:nvPr/>
        </p:nvPicPr>
        <p:blipFill>
          <a:blip r:embed="rId4"/>
          <a:stretch>
            <a:fillRect/>
          </a:stretch>
        </p:blipFill>
        <p:spPr>
          <a:xfrm>
            <a:off x="3450739" y="3659501"/>
            <a:ext cx="11413253" cy="7589814"/>
          </a:xfrm>
          <a:prstGeom prst="rect">
            <a:avLst/>
          </a:prstGeom>
          <a:ln w="12700">
            <a:miter lim="400000"/>
            <a:headEnd/>
            <a:tailEnd/>
          </a:ln>
        </p:spPr>
      </p:pic>
      <p:pic>
        <p:nvPicPr>
          <p:cNvPr id="222" name="Unknown.jpg"/>
          <p:cNvPicPr>
            <a:picLocks noChangeAspect="1"/>
          </p:cNvPicPr>
          <p:nvPr/>
        </p:nvPicPr>
        <p:blipFill>
          <a:blip r:embed="rId5"/>
          <a:stretch>
            <a:fillRect/>
          </a:stretch>
        </p:blipFill>
        <p:spPr>
          <a:xfrm>
            <a:off x="5298672" y="6118882"/>
            <a:ext cx="13679960" cy="7031755"/>
          </a:xfrm>
          <a:prstGeom prst="rect">
            <a:avLst/>
          </a:prstGeom>
          <a:ln w="12700">
            <a:miter lim="400000"/>
            <a:headEnd/>
            <a:tailEnd/>
          </a:ln>
        </p:spPr>
      </p:pic>
      <p:pic>
        <p:nvPicPr>
          <p:cNvPr id="223" name="e6f56a85d54cf9eefdba40faeebf5860.jpg"/>
          <p:cNvPicPr>
            <a:picLocks noChangeAspect="1"/>
          </p:cNvPicPr>
          <p:nvPr/>
        </p:nvPicPr>
        <p:blipFill>
          <a:blip r:embed="rId6"/>
          <a:stretch>
            <a:fillRect/>
          </a:stretch>
        </p:blipFill>
        <p:spPr>
          <a:xfrm>
            <a:off x="7562035" y="3443204"/>
            <a:ext cx="12052442" cy="8022408"/>
          </a:xfrm>
          <a:prstGeom prst="rect">
            <a:avLst/>
          </a:prstGeom>
          <a:ln w="12700">
            <a:miter lim="400000"/>
            <a:headEnd/>
            <a:tailEnd/>
          </a:ln>
        </p:spPr>
      </p:pic>
      <p:pic>
        <p:nvPicPr>
          <p:cNvPr id="224" name="e2199a00b25a4b382c46c183769467f6.jpg"/>
          <p:cNvPicPr>
            <a:picLocks noChangeAspect="1"/>
          </p:cNvPicPr>
          <p:nvPr/>
        </p:nvPicPr>
        <p:blipFill>
          <a:blip r:embed="rId7"/>
          <a:stretch>
            <a:fillRect/>
          </a:stretch>
        </p:blipFill>
        <p:spPr>
          <a:xfrm>
            <a:off x="9637216" y="6198122"/>
            <a:ext cx="11384721" cy="7589814"/>
          </a:xfrm>
          <a:prstGeom prst="rect">
            <a:avLst/>
          </a:prstGeom>
          <a:ln w="12700">
            <a:miter lim="400000"/>
            <a:headEnd/>
            <a:tailEnd/>
          </a:ln>
        </p:spPr>
      </p:pic>
      <p:pic>
        <p:nvPicPr>
          <p:cNvPr id="225" name="922264ee73480983f616fa0fdd07c76f.jpg"/>
          <p:cNvPicPr>
            <a:picLocks noChangeAspect="1"/>
          </p:cNvPicPr>
          <p:nvPr/>
        </p:nvPicPr>
        <p:blipFill>
          <a:blip r:embed="rId8"/>
          <a:stretch>
            <a:fillRect/>
          </a:stretch>
        </p:blipFill>
        <p:spPr>
          <a:xfrm>
            <a:off x="11979026" y="3381154"/>
            <a:ext cx="12369036" cy="8596480"/>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17"/>
                                        </p:tgtEl>
                                        <p:attrNameLst>
                                          <p:attrName>style.visibility</p:attrName>
                                        </p:attrNameLst>
                                      </p:cBhvr>
                                      <p:to>
                                        <p:strVal val="visible"/>
                                      </p:to>
                                    </p:set>
                                    <p:animEffect transition="in" filter="blinds(vertical)">
                                      <p:cBhvr>
                                        <p:cTn id="7" dur="500"/>
                                        <p:tgtEl>
                                          <p:spTgt spid="2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2" nodeType="clickEffect">
                                  <p:stCondLst>
                                    <p:cond delay="0"/>
                                  </p:stCondLst>
                                  <p:childTnLst>
                                    <p:set>
                                      <p:cBhvr>
                                        <p:cTn id="11" dur="indefinite" fill="hold"/>
                                        <p:tgtEl>
                                          <p:spTgt spid="220"/>
                                        </p:tgtEl>
                                        <p:attrNameLst>
                                          <p:attrName>style.visibility</p:attrName>
                                        </p:attrNameLst>
                                      </p:cBhvr>
                                      <p:to>
                                        <p:strVal val="visible"/>
                                      </p:to>
                                    </p:set>
                                    <p:animEffect transition="in" filter="blinds(vertical)">
                                      <p:cBhvr>
                                        <p:cTn id="12" dur="1000"/>
                                        <p:tgtEl>
                                          <p:spTgt spid="22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childTnLst>
                                    <p:set>
                                      <p:cBhvr>
                                        <p:cTn id="16" dur="indefinite" fill="hold"/>
                                        <p:tgtEl>
                                          <p:spTgt spid="2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grpId="4" nodeType="clickEffect">
                                  <p:stCondLst>
                                    <p:cond delay="0"/>
                                  </p:stCondLst>
                                  <p:childTnLst>
                                    <p:set>
                                      <p:cBhvr>
                                        <p:cTn id="20" dur="indefinite" fill="hold"/>
                                        <p:tgtEl>
                                          <p:spTgt spid="222"/>
                                        </p:tgtEl>
                                        <p:attrNameLst>
                                          <p:attrName>style.visibility</p:attrName>
                                        </p:attrNameLst>
                                      </p:cBhvr>
                                      <p:to>
                                        <p:strVal val="visible"/>
                                      </p:to>
                                    </p:set>
                                    <p:animEffect transition="in" filter="blinds(vertical)">
                                      <p:cBhvr>
                                        <p:cTn id="21" dur="1000"/>
                                        <p:tgtEl>
                                          <p:spTgt spid="22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5" fill="hold" grpId="5" nodeType="clickEffect">
                                  <p:stCondLst>
                                    <p:cond delay="0"/>
                                  </p:stCondLst>
                                  <p:childTnLst>
                                    <p:set>
                                      <p:cBhvr>
                                        <p:cTn id="25" dur="indefinite" fill="hold"/>
                                        <p:tgtEl>
                                          <p:spTgt spid="223"/>
                                        </p:tgtEl>
                                        <p:attrNameLst>
                                          <p:attrName>style.visibility</p:attrName>
                                        </p:attrNameLst>
                                      </p:cBhvr>
                                      <p:to>
                                        <p:strVal val="visible"/>
                                      </p:to>
                                    </p:set>
                                    <p:animEffect transition="in" filter="blinds(vertical)">
                                      <p:cBhvr>
                                        <p:cTn id="26" dur="1000"/>
                                        <p:tgtEl>
                                          <p:spTgt spid="22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5" fill="hold" grpId="6" nodeType="clickEffect">
                                  <p:stCondLst>
                                    <p:cond delay="0"/>
                                  </p:stCondLst>
                                  <p:childTnLst>
                                    <p:set>
                                      <p:cBhvr>
                                        <p:cTn id="30" dur="indefinite" fill="hold"/>
                                        <p:tgtEl>
                                          <p:spTgt spid="224"/>
                                        </p:tgtEl>
                                        <p:attrNameLst>
                                          <p:attrName>style.visibility</p:attrName>
                                        </p:attrNameLst>
                                      </p:cBhvr>
                                      <p:to>
                                        <p:strVal val="visible"/>
                                      </p:to>
                                    </p:set>
                                    <p:animEffect transition="in" filter="blinds(vertical)">
                                      <p:cBhvr>
                                        <p:cTn id="31" dur="1000"/>
                                        <p:tgtEl>
                                          <p:spTgt spid="22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7" nodeType="clickEffect">
                                  <p:stCondLst>
                                    <p:cond delay="0"/>
                                  </p:stCondLst>
                                  <p:childTnLst>
                                    <p:set>
                                      <p:cBhvr>
                                        <p:cTn id="35" dur="indefinite" fill="hold"/>
                                        <p:tgtEl>
                                          <p:spTgt spid="225"/>
                                        </p:tgtEl>
                                        <p:attrNameLst>
                                          <p:attrName>style.visibility</p:attrName>
                                        </p:attrNameLst>
                                      </p:cBhvr>
                                      <p:to>
                                        <p:strVal val="visible"/>
                                      </p:to>
                                    </p:set>
                                    <p:animEffect transition="in" filter="blinds(vertical)">
                                      <p:cBhvr>
                                        <p:cTn id="36" dur="1000"/>
                                        <p:tgtEl>
                                          <p:spTgt spid="22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8" nodeType="clickEffect">
                                  <p:stCondLst>
                                    <p:cond delay="0"/>
                                  </p:stCondLst>
                                  <p:childTnLst>
                                    <p:set>
                                      <p:cBhvr>
                                        <p:cTn id="40" dur="indefinite" fill="hold">
                                          <p:stCondLst>
                                            <p:cond delay="0"/>
                                          </p:stCondLst>
                                        </p:cTn>
                                        <p:tgtEl>
                                          <p:spTgt spid="225"/>
                                        </p:tgtEl>
                                        <p:attrNameLst>
                                          <p:attrName>style.visibility</p:attrName>
                                        </p:attrNameLst>
                                      </p:cBhvr>
                                      <p:to>
                                        <p:strVal val="hidden"/>
                                      </p:to>
                                    </p:set>
                                  </p:childTnLst>
                                </p:cTn>
                              </p:par>
                            </p:childTnLst>
                          </p:cTn>
                        </p:par>
                        <p:par>
                          <p:cTn id="41" fill="hold">
                            <p:stCondLst>
                              <p:cond delay="0"/>
                            </p:stCondLst>
                            <p:childTnLst>
                              <p:par>
                                <p:cTn id="42" presetID="1" presetClass="exit" presetSubtype="0" fill="hold" grpId="9" nodeType="afterEffect">
                                  <p:stCondLst>
                                    <p:cond delay="0"/>
                                  </p:stCondLst>
                                  <p:childTnLst>
                                    <p:set>
                                      <p:cBhvr>
                                        <p:cTn id="43" dur="indefinite" fill="hold">
                                          <p:stCondLst>
                                            <p:cond delay="0"/>
                                          </p:stCondLst>
                                        </p:cTn>
                                        <p:tgtEl>
                                          <p:spTgt spid="217"/>
                                        </p:tgtEl>
                                        <p:attrNameLst>
                                          <p:attrName>style.visibility</p:attrName>
                                        </p:attrNameLst>
                                      </p:cBhvr>
                                      <p:to>
                                        <p:strVal val="hidden"/>
                                      </p:to>
                                    </p:set>
                                  </p:childTnLst>
                                </p:cTn>
                              </p:par>
                            </p:childTnLst>
                          </p:cTn>
                        </p:par>
                        <p:par>
                          <p:cTn id="44" fill="hold">
                            <p:stCondLst>
                              <p:cond delay="0"/>
                            </p:stCondLst>
                            <p:childTnLst>
                              <p:par>
                                <p:cTn id="45" presetID="1" presetClass="exit" presetSubtype="0" fill="hold" grpId="10" nodeType="afterEffect">
                                  <p:stCondLst>
                                    <p:cond delay="0"/>
                                  </p:stCondLst>
                                  <p:childTnLst>
                                    <p:set>
                                      <p:cBhvr>
                                        <p:cTn id="46" dur="indefinite" fill="hold">
                                          <p:stCondLst>
                                            <p:cond delay="0"/>
                                          </p:stCondLst>
                                        </p:cTn>
                                        <p:tgtEl>
                                          <p:spTgt spid="223"/>
                                        </p:tgtEl>
                                        <p:attrNameLst>
                                          <p:attrName>style.visibility</p:attrName>
                                        </p:attrNameLst>
                                      </p:cBhvr>
                                      <p:to>
                                        <p:strVal val="hidden"/>
                                      </p:to>
                                    </p:set>
                                  </p:childTnLst>
                                </p:cTn>
                              </p:par>
                            </p:childTnLst>
                          </p:cTn>
                        </p:par>
                        <p:par>
                          <p:cTn id="47" fill="hold">
                            <p:stCondLst>
                              <p:cond delay="0"/>
                            </p:stCondLst>
                            <p:childTnLst>
                              <p:par>
                                <p:cTn id="48" presetID="1" presetClass="exit" presetSubtype="0" fill="hold" grpId="11" nodeType="afterEffect">
                                  <p:stCondLst>
                                    <p:cond delay="0"/>
                                  </p:stCondLst>
                                  <p:childTnLst>
                                    <p:set>
                                      <p:cBhvr>
                                        <p:cTn id="49" dur="indefinite" fill="hold">
                                          <p:stCondLst>
                                            <p:cond delay="0"/>
                                          </p:stCondLst>
                                        </p:cTn>
                                        <p:tgtEl>
                                          <p:spTgt spid="221"/>
                                        </p:tgtEl>
                                        <p:attrNameLst>
                                          <p:attrName>style.visibility</p:attrName>
                                        </p:attrNameLst>
                                      </p:cBhvr>
                                      <p:to>
                                        <p:strVal val="hidden"/>
                                      </p:to>
                                    </p:set>
                                  </p:childTnLst>
                                </p:cTn>
                              </p:par>
                            </p:childTnLst>
                          </p:cTn>
                        </p:par>
                        <p:par>
                          <p:cTn id="50" fill="hold">
                            <p:stCondLst>
                              <p:cond delay="0"/>
                            </p:stCondLst>
                            <p:childTnLst>
                              <p:par>
                                <p:cTn id="51" presetID="1" presetClass="exit" presetSubtype="0" fill="hold" grpId="12" nodeType="afterEffect">
                                  <p:stCondLst>
                                    <p:cond delay="0"/>
                                  </p:stCondLst>
                                  <p:childTnLst>
                                    <p:set>
                                      <p:cBhvr>
                                        <p:cTn id="52" dur="indefinite" fill="hold">
                                          <p:stCondLst>
                                            <p:cond delay="0"/>
                                          </p:stCondLst>
                                        </p:cTn>
                                        <p:tgtEl>
                                          <p:spTgt spid="222"/>
                                        </p:tgtEl>
                                        <p:attrNameLst>
                                          <p:attrName>style.visibility</p:attrName>
                                        </p:attrNameLst>
                                      </p:cBhvr>
                                      <p:to>
                                        <p:strVal val="hidden"/>
                                      </p:to>
                                    </p:set>
                                  </p:childTnLst>
                                </p:cTn>
                              </p:par>
                            </p:childTnLst>
                          </p:cTn>
                        </p:par>
                        <p:par>
                          <p:cTn id="53" fill="hold">
                            <p:stCondLst>
                              <p:cond delay="0"/>
                            </p:stCondLst>
                            <p:childTnLst>
                              <p:par>
                                <p:cTn id="54" presetID="1" presetClass="exit" presetSubtype="0" fill="hold" grpId="13" nodeType="afterEffect">
                                  <p:stCondLst>
                                    <p:cond delay="0"/>
                                  </p:stCondLst>
                                  <p:childTnLst>
                                    <p:set>
                                      <p:cBhvr>
                                        <p:cTn id="55" dur="indefinite" fill="hold">
                                          <p:stCondLst>
                                            <p:cond delay="0"/>
                                          </p:stCondLst>
                                        </p:cTn>
                                        <p:tgtEl>
                                          <p:spTgt spid="224"/>
                                        </p:tgtEl>
                                        <p:attrNameLst>
                                          <p:attrName>style.visibility</p:attrName>
                                        </p:attrNameLst>
                                      </p:cBhvr>
                                      <p:to>
                                        <p:strVal val="hidden"/>
                                      </p:to>
                                    </p:set>
                                  </p:childTnLst>
                                </p:cTn>
                              </p:par>
                            </p:childTnLst>
                          </p:cTn>
                        </p:par>
                        <p:par>
                          <p:cTn id="56" fill="hold">
                            <p:stCondLst>
                              <p:cond delay="0"/>
                            </p:stCondLst>
                            <p:childTnLst>
                              <p:par>
                                <p:cTn id="57" presetID="1" presetClass="exit" presetSubtype="0" fill="hold" grpId="14" nodeType="afterEffect">
                                  <p:stCondLst>
                                    <p:cond delay="0"/>
                                  </p:stCondLst>
                                  <p:childTnLst>
                                    <p:set>
                                      <p:cBhvr>
                                        <p:cTn id="58" dur="indefinite" fill="hold">
                                          <p:stCondLst>
                                            <p:cond delay="0"/>
                                          </p:stCondLst>
                                        </p:cTn>
                                        <p:tgtEl>
                                          <p:spTgt spid="2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3" presetClass="entr" presetSubtype="5" fill="hold" grpId="15" nodeType="clickEffect">
                                  <p:stCondLst>
                                    <p:cond delay="0"/>
                                  </p:stCondLst>
                                  <p:childTnLst>
                                    <p:set>
                                      <p:cBhvr>
                                        <p:cTn id="62" dur="indefinite" fill="hold"/>
                                        <p:tgtEl>
                                          <p:spTgt spid="219">
                                            <p:txEl>
                                              <p:pRg st="0" end="0"/>
                                            </p:txEl>
                                          </p:spTgt>
                                        </p:tgtEl>
                                        <p:attrNameLst>
                                          <p:attrName>style.visibility</p:attrName>
                                        </p:attrNameLst>
                                      </p:cBhvr>
                                      <p:to>
                                        <p:strVal val="visible"/>
                                      </p:to>
                                    </p:set>
                                    <p:animEffect transition="in" filter="blinds(vertical)">
                                      <p:cBhvr>
                                        <p:cTn id="63" dur="1000"/>
                                        <p:tgtEl>
                                          <p:spTgt spid="219">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5" fill="hold" grpId="15" nodeType="clickEffect">
                                  <p:stCondLst>
                                    <p:cond delay="0"/>
                                  </p:stCondLst>
                                  <p:childTnLst>
                                    <p:set>
                                      <p:cBhvr>
                                        <p:cTn id="67" dur="indefinite" fill="hold"/>
                                        <p:tgtEl>
                                          <p:spTgt spid="219">
                                            <p:txEl>
                                              <p:pRg st="1" end="1"/>
                                            </p:txEl>
                                          </p:spTgt>
                                        </p:tgtEl>
                                        <p:attrNameLst>
                                          <p:attrName>style.visibility</p:attrName>
                                        </p:attrNameLst>
                                      </p:cBhvr>
                                      <p:to>
                                        <p:strVal val="visible"/>
                                      </p:to>
                                    </p:set>
                                    <p:animEffect transition="in" filter="blinds(vertical)">
                                      <p:cBhvr>
                                        <p:cTn id="68" dur="1000"/>
                                        <p:tgtEl>
                                          <p:spTgt spid="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1" bldLvl="0" animBg="1" advAuto="0"/>
      <p:bldP spid="217" grpId="9" bldLvl="0" animBg="1" advAuto="0"/>
      <p:bldP spid="219" grpId="15" build="p" bldLvl="5" animBg="1" advAuto="0"/>
      <p:bldP spid="220" grpId="2" bldLvl="0" animBg="1" advAuto="0"/>
      <p:bldP spid="220" grpId="14" bldLvl="0" animBg="1" advAuto="0"/>
      <p:bldP spid="221" grpId="3" bldLvl="0" animBg="1" advAuto="0"/>
      <p:bldP spid="221" grpId="11" bldLvl="0" animBg="1" advAuto="0"/>
      <p:bldP spid="222" grpId="4" bldLvl="0" animBg="1" advAuto="0"/>
      <p:bldP spid="222" grpId="12" bldLvl="0" animBg="1" advAuto="0"/>
      <p:bldP spid="223" grpId="5" bldLvl="0" animBg="1" advAuto="0"/>
      <p:bldP spid="223" grpId="10" bldLvl="0" animBg="1" advAuto="0"/>
      <p:bldP spid="224" grpId="6" bldLvl="0" animBg="1" advAuto="0"/>
      <p:bldP spid="224" grpId="13" bldLvl="0" animBg="1" advAuto="0"/>
      <p:bldP spid="225" grpId="7" bldLvl="0" animBg="1" advAuto="0"/>
      <p:bldP spid="225" grpId="8" bldLvl="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关于Road Show最后的问答环节</a:t>
            </a:r>
          </a:p>
        </p:txBody>
      </p:sp>
      <p:sp>
        <p:nvSpPr>
          <p:cNvPr id="228" name="Shape 228"/>
          <p:cNvSpPr>
            <a:spLocks noGrp="1"/>
          </p:cNvSpPr>
          <p:nvPr>
            <p:ph type="body" idx="4294967295"/>
          </p:nvPr>
        </p:nvSpPr>
        <p:spPr>
          <a:xfrm>
            <a:off x="1171702" y="4127563"/>
            <a:ext cx="22040597" cy="9377336"/>
          </a:xfrm>
          <a:prstGeom prst="rect">
            <a:avLst/>
          </a:prstGeom>
        </p:spPr>
        <p:txBody>
          <a:bodyPr/>
          <a:lstStyle/>
          <a:p>
            <a:pPr marL="552450" indent="-552450" defTabSz="717550">
              <a:lnSpc>
                <a:spcPct val="120000"/>
              </a:lnSpc>
              <a:spcBef>
                <a:spcPts val="5100"/>
              </a:spcBef>
              <a:defRPr sz="4525" b="1">
                <a:latin typeface="Helvetica"/>
                <a:ea typeface="Helvetica"/>
                <a:cs typeface="Helvetica"/>
                <a:sym typeface="Helvetica"/>
              </a:defRPr>
            </a:pPr>
            <a:r>
              <a:rPr sz="6000"/>
              <a:t>1、最好是主讲人一人负责所有问题的解答</a:t>
            </a:r>
          </a:p>
          <a:p>
            <a:pPr marL="552450" indent="-552450" defTabSz="717550">
              <a:lnSpc>
                <a:spcPct val="120000"/>
              </a:lnSpc>
              <a:spcBef>
                <a:spcPts val="5100"/>
              </a:spcBef>
              <a:defRPr sz="4525" b="1">
                <a:latin typeface="Helvetica"/>
                <a:ea typeface="Helvetica"/>
                <a:cs typeface="Helvetica"/>
                <a:sym typeface="Helvetica"/>
              </a:defRPr>
            </a:pPr>
            <a:r>
              <a:rPr sz="6000"/>
              <a:t>2、如果主讲人不是CEO，最好由CEO负责所有问题的解答</a:t>
            </a:r>
          </a:p>
          <a:p>
            <a:pPr marL="552450" indent="-552450" defTabSz="717550">
              <a:lnSpc>
                <a:spcPct val="120000"/>
              </a:lnSpc>
              <a:spcBef>
                <a:spcPts val="5100"/>
              </a:spcBef>
              <a:defRPr sz="4525" b="1">
                <a:latin typeface="Helvetica"/>
                <a:ea typeface="Helvetica"/>
                <a:cs typeface="Helvetica"/>
                <a:sym typeface="Helvetica"/>
              </a:defRPr>
            </a:pPr>
            <a:r>
              <a:rPr sz="6000"/>
              <a:t>3、如果CEO实在不能回答所有问题（该CEO需要检讨），则由CEO来负责分配和点名谁来负责该问题解答</a:t>
            </a:r>
          </a:p>
          <a:p>
            <a:pPr marL="552450" indent="-552450" defTabSz="717550">
              <a:lnSpc>
                <a:spcPct val="120000"/>
              </a:lnSpc>
              <a:spcBef>
                <a:spcPts val="5100"/>
              </a:spcBef>
              <a:defRPr sz="4525" b="1">
                <a:latin typeface="Helvetica"/>
                <a:ea typeface="Helvetica"/>
                <a:cs typeface="Helvetica"/>
                <a:sym typeface="Helvetica"/>
              </a:defRPr>
            </a:pPr>
            <a:r>
              <a:rPr sz="6000"/>
              <a:t>4、简言之：</a:t>
            </a:r>
            <a:r>
              <a:rPr sz="6000">
                <a:solidFill>
                  <a:schemeClr val="accent1"/>
                </a:solidFill>
              </a:rPr>
              <a:t>最后的问答环节应该由CEO Hold住</a:t>
            </a:r>
            <a:br>
              <a:rPr>
                <a:solidFill>
                  <a:schemeClr val="accent1"/>
                </a:solidFill>
              </a:rPr>
            </a:br>
            <a:endParaRPr>
              <a:solidFill>
                <a:schemeClr val="accent1"/>
              </a:solidFill>
            </a:endParaRP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28">
                                            <p:txEl>
                                              <p:pRg st="0" end="0"/>
                                            </p:txEl>
                                          </p:spTgt>
                                        </p:tgtEl>
                                        <p:attrNameLst>
                                          <p:attrName>style.visibility</p:attrName>
                                        </p:attrNameLst>
                                      </p:cBhvr>
                                      <p:to>
                                        <p:strVal val="visible"/>
                                      </p:to>
                                    </p:set>
                                    <p:animEffect transition="in" filter="blinds(vertical)">
                                      <p:cBhvr>
                                        <p:cTn id="7" dur="1000"/>
                                        <p:tgtEl>
                                          <p:spTgt spid="2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28">
                                            <p:txEl>
                                              <p:pRg st="1" end="1"/>
                                            </p:txEl>
                                          </p:spTgt>
                                        </p:tgtEl>
                                        <p:attrNameLst>
                                          <p:attrName>style.visibility</p:attrName>
                                        </p:attrNameLst>
                                      </p:cBhvr>
                                      <p:to>
                                        <p:strVal val="visible"/>
                                      </p:to>
                                    </p:set>
                                    <p:animEffect transition="in" filter="blinds(vertical)">
                                      <p:cBhvr>
                                        <p:cTn id="12" dur="1000"/>
                                        <p:tgtEl>
                                          <p:spTgt spid="2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28">
                                            <p:txEl>
                                              <p:pRg st="2" end="2"/>
                                            </p:txEl>
                                          </p:spTgt>
                                        </p:tgtEl>
                                        <p:attrNameLst>
                                          <p:attrName>style.visibility</p:attrName>
                                        </p:attrNameLst>
                                      </p:cBhvr>
                                      <p:to>
                                        <p:strVal val="visible"/>
                                      </p:to>
                                    </p:set>
                                    <p:animEffect transition="in" filter="blinds(vertical)">
                                      <p:cBhvr>
                                        <p:cTn id="17" dur="1000"/>
                                        <p:tgtEl>
                                          <p:spTgt spid="22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1" nodeType="clickEffect">
                                  <p:stCondLst>
                                    <p:cond delay="0"/>
                                  </p:stCondLst>
                                  <p:childTnLst>
                                    <p:set>
                                      <p:cBhvr>
                                        <p:cTn id="21" dur="indefinite" fill="hold"/>
                                        <p:tgtEl>
                                          <p:spTgt spid="228">
                                            <p:txEl>
                                              <p:pRg st="3" end="3"/>
                                            </p:txEl>
                                          </p:spTgt>
                                        </p:tgtEl>
                                        <p:attrNameLst>
                                          <p:attrName>style.visibility</p:attrName>
                                        </p:attrNameLst>
                                      </p:cBhvr>
                                      <p:to>
                                        <p:strVal val="visible"/>
                                      </p:to>
                                    </p:set>
                                    <p:animEffect transition="in" filter="blinds(vertical)">
                                      <p:cBhvr>
                                        <p:cTn id="22" dur="1000"/>
                                        <p:tgtEl>
                                          <p:spTgt spid="22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1" build="p" bldLvl="5"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说在最后的话</a:t>
            </a:r>
          </a:p>
        </p:txBody>
      </p:sp>
      <p:sp>
        <p:nvSpPr>
          <p:cNvPr id="231" name="Shape 231"/>
          <p:cNvSpPr>
            <a:spLocks noGrp="1"/>
          </p:cNvSpPr>
          <p:nvPr>
            <p:ph type="body" idx="4294967295"/>
          </p:nvPr>
        </p:nvSpPr>
        <p:spPr>
          <a:xfrm>
            <a:off x="1171702" y="2216213"/>
            <a:ext cx="22040597" cy="9377336"/>
          </a:xfrm>
          <a:prstGeom prst="rect">
            <a:avLst/>
          </a:prstGeom>
        </p:spPr>
        <p:txBody>
          <a:bodyPr/>
          <a:lstStyle/>
          <a:p>
            <a:pPr>
              <a:lnSpc>
                <a:spcPct val="120000"/>
              </a:lnSpc>
              <a:defRPr sz="4800" b="1">
                <a:latin typeface="Helvetica"/>
                <a:ea typeface="Helvetica"/>
                <a:cs typeface="Helvetica"/>
                <a:sym typeface="Helvetica"/>
              </a:defRPr>
            </a:pPr>
            <a:r>
              <a:rPr sz="6000"/>
              <a:t>1、自信，是最好的演出服装</a:t>
            </a:r>
          </a:p>
          <a:p>
            <a:pPr>
              <a:lnSpc>
                <a:spcPct val="120000"/>
              </a:lnSpc>
              <a:defRPr sz="4800" b="1">
                <a:latin typeface="Helvetica"/>
                <a:ea typeface="Helvetica"/>
                <a:cs typeface="Helvetica"/>
                <a:sym typeface="Helvetica"/>
              </a:defRPr>
            </a:pPr>
            <a:r>
              <a:rPr sz="6000"/>
              <a:t>2、路演不是表演。评委也不是来选演员的，他在意的是你的状态、逻辑和表达。CEO都需要有好的表达</a:t>
            </a:r>
          </a:p>
          <a:p>
            <a:pPr>
              <a:lnSpc>
                <a:spcPct val="120000"/>
              </a:lnSpc>
              <a:defRPr sz="4800" b="1">
                <a:latin typeface="Helvetica"/>
                <a:ea typeface="Helvetica"/>
                <a:cs typeface="Helvetica"/>
                <a:sym typeface="Helvetica"/>
              </a:defRPr>
            </a:pPr>
            <a:r>
              <a:rPr sz="6000"/>
              <a:t>3、人人都不是天生的演讲高手，都是练出来的，关键在于你是否用心</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31">
                                            <p:txEl>
                                              <p:pRg st="0" end="0"/>
                                            </p:txEl>
                                          </p:spTgt>
                                        </p:tgtEl>
                                        <p:attrNameLst>
                                          <p:attrName>style.visibility</p:attrName>
                                        </p:attrNameLst>
                                      </p:cBhvr>
                                      <p:to>
                                        <p:strVal val="visible"/>
                                      </p:to>
                                    </p:set>
                                    <p:animEffect transition="in" filter="blinds(vertical)">
                                      <p:cBhvr>
                                        <p:cTn id="7" dur="1000"/>
                                        <p:tgtEl>
                                          <p:spTgt spid="2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31">
                                            <p:txEl>
                                              <p:pRg st="1" end="1"/>
                                            </p:txEl>
                                          </p:spTgt>
                                        </p:tgtEl>
                                        <p:attrNameLst>
                                          <p:attrName>style.visibility</p:attrName>
                                        </p:attrNameLst>
                                      </p:cBhvr>
                                      <p:to>
                                        <p:strVal val="visible"/>
                                      </p:to>
                                    </p:set>
                                    <p:animEffect transition="in" filter="blinds(vertical)">
                                      <p:cBhvr>
                                        <p:cTn id="12" dur="1000"/>
                                        <p:tgtEl>
                                          <p:spTgt spid="2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31">
                                            <p:txEl>
                                              <p:pRg st="2" end="2"/>
                                            </p:txEl>
                                          </p:spTgt>
                                        </p:tgtEl>
                                        <p:attrNameLst>
                                          <p:attrName>style.visibility</p:attrName>
                                        </p:attrNameLst>
                                      </p:cBhvr>
                                      <p:to>
                                        <p:strVal val="visible"/>
                                      </p:to>
                                    </p:set>
                                    <p:animEffect transition="in" filter="blinds(vertical)">
                                      <p:cBhvr>
                                        <p:cTn id="17" dur="1000"/>
                                        <p:tgtEl>
                                          <p:spTgt spid="2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 grpId="1" build="p" bldLvl="5"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p:cNvSpPr>
          <p:nvPr>
            <p:ph type="body" idx="14"/>
          </p:nvPr>
        </p:nvSpPr>
        <p:spPr>
          <a:xfrm>
            <a:off x="612660" y="3174829"/>
            <a:ext cx="23158679" cy="2564805"/>
          </a:xfrm>
          <a:prstGeom prst="rect">
            <a:avLst/>
          </a:prstGeom>
        </p:spPr>
        <p:txBody>
          <a:bodyPr/>
          <a:lstStyle/>
          <a:p>
            <a:pPr>
              <a:defRPr sz="8000" b="1">
                <a:latin typeface="Helvetica"/>
                <a:ea typeface="Helvetica"/>
                <a:cs typeface="Helvetica"/>
                <a:sym typeface="Helvetica"/>
              </a:defRPr>
            </a:pPr>
            <a:r>
              <a:rPr lang="zh-CN" altLang="en-US" dirty="0">
                <a:solidFill>
                  <a:schemeClr val="accent1"/>
                </a:solidFill>
              </a:rPr>
              <a:t>网评</a:t>
            </a:r>
            <a:r>
              <a:rPr lang="en-US" altLang="zh-CN" dirty="0" err="1">
                <a:solidFill>
                  <a:schemeClr val="accent1"/>
                </a:solidFill>
              </a:rPr>
              <a:t>PPT</a:t>
            </a:r>
            <a:r>
              <a:rPr dirty="0" err="1">
                <a:solidFill>
                  <a:schemeClr val="accent1"/>
                </a:solidFill>
              </a:rPr>
              <a:t>第一部分</a:t>
            </a:r>
            <a:r>
              <a:rPr lang="zh-CN" altLang="en-US" dirty="0">
                <a:solidFill>
                  <a:schemeClr val="accent1"/>
                </a:solidFill>
              </a:rPr>
              <a:t>项目概要</a:t>
            </a:r>
            <a:endParaRPr lang="en-US" altLang="zh-CN" dirty="0">
              <a:solidFill>
                <a:schemeClr val="accent1"/>
              </a:solidFill>
            </a:endParaRPr>
          </a:p>
          <a:p>
            <a:pPr>
              <a:defRPr sz="8000" b="1">
                <a:latin typeface="Helvetica"/>
                <a:ea typeface="Helvetica"/>
                <a:cs typeface="Helvetica"/>
                <a:sym typeface="Helvetica"/>
              </a:defRPr>
            </a:pPr>
            <a:r>
              <a:rPr lang="zh-CN" altLang="en-US" dirty="0">
                <a:solidFill>
                  <a:schemeClr val="accent1"/>
                </a:solidFill>
              </a:rPr>
              <a:t>路演</a:t>
            </a:r>
            <a:r>
              <a:rPr lang="en-US" altLang="zh-CN" dirty="0">
                <a:solidFill>
                  <a:schemeClr val="accent1"/>
                </a:solidFill>
              </a:rPr>
              <a:t>PPT</a:t>
            </a:r>
            <a:r>
              <a:rPr lang="zh-CN" altLang="en-US" dirty="0">
                <a:solidFill>
                  <a:schemeClr val="accent1"/>
                </a:solidFill>
              </a:rPr>
              <a:t>不需要本部分</a:t>
            </a:r>
            <a:endParaRPr dirty="0"/>
          </a:p>
        </p:txBody>
      </p:sp>
      <p:sp>
        <p:nvSpPr>
          <p:cNvPr id="148" name="Shape 148"/>
          <p:cNvSpPr>
            <a:spLocks noGrp="1"/>
          </p:cNvSpPr>
          <p:nvPr>
            <p:ph type="body" idx="4294967295"/>
          </p:nvPr>
        </p:nvSpPr>
        <p:spPr>
          <a:xfrm>
            <a:off x="1171575" y="4284980"/>
            <a:ext cx="22040850" cy="7654290"/>
          </a:xfrm>
          <a:prstGeom prst="rect">
            <a:avLst/>
          </a:prstGeom>
        </p:spPr>
        <p:txBody>
          <a:bodyPr>
            <a:normAutofit/>
          </a:bodyPr>
          <a:lstStyle/>
          <a:p>
            <a:pPr eaLnBrk="1" fontAlgn="auto" hangingPunct="1">
              <a:lnSpc>
                <a:spcPct val="120000"/>
              </a:lnSpc>
              <a:spcBef>
                <a:spcPts val="3000"/>
              </a:spcBef>
              <a:defRPr b="1">
                <a:solidFill>
                  <a:srgbClr val="5C5C5C"/>
                </a:solidFill>
                <a:latin typeface="Helvetica"/>
                <a:ea typeface="Helvetica"/>
                <a:cs typeface="Helvetica"/>
                <a:sym typeface="Helvetica"/>
              </a:defRPr>
            </a:pPr>
            <a:r>
              <a:rPr sz="5400" dirty="0" err="1">
                <a:solidFill>
                  <a:schemeClr val="tx1"/>
                </a:solidFill>
              </a:rPr>
              <a:t>主要内容</a:t>
            </a:r>
            <a:r>
              <a:rPr sz="5400" dirty="0">
                <a:solidFill>
                  <a:schemeClr val="tx1"/>
                </a:solidFill>
              </a:rPr>
              <a:t>：</a:t>
            </a:r>
            <a:br>
              <a:rPr sz="5400" dirty="0">
                <a:solidFill>
                  <a:schemeClr val="tx1"/>
                </a:solidFill>
              </a:rPr>
            </a:br>
            <a:r>
              <a:rPr lang="zh-CN" altLang="en-US" sz="5400" dirty="0">
                <a:solidFill>
                  <a:schemeClr val="tx1"/>
                </a:solidFill>
              </a:rPr>
              <a:t>项目最牛的、最亮眼的内容。最好为数字。</a:t>
            </a:r>
            <a:endParaRPr sz="5400" dirty="0">
              <a:solidFill>
                <a:schemeClr val="tx1"/>
              </a:solidFill>
            </a:endParaRPr>
          </a:p>
        </p:txBody>
      </p:sp>
      <p:sp>
        <p:nvSpPr>
          <p:cNvPr id="149" name="Shape 149"/>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extLst>
      <p:ext uri="{BB962C8B-B14F-4D97-AF65-F5344CB8AC3E}">
        <p14:creationId xmlns:p14="http://schemas.microsoft.com/office/powerpoint/2010/main" val="119979036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p:cNvSpPr>
          <p:nvPr>
            <p:ph type="body" idx="14"/>
          </p:nvPr>
        </p:nvSpPr>
        <p:spPr>
          <a:xfrm>
            <a:off x="612660" y="1215040"/>
            <a:ext cx="23158679" cy="2564805"/>
          </a:xfrm>
          <a:prstGeom prst="rect">
            <a:avLst/>
          </a:prstGeom>
        </p:spPr>
        <p:txBody>
          <a:bodyPr/>
          <a:lstStyle/>
          <a:p>
            <a:pPr>
              <a:defRPr sz="8000" b="1">
                <a:latin typeface="Helvetica"/>
                <a:ea typeface="Helvetica"/>
                <a:cs typeface="Helvetica"/>
                <a:sym typeface="Helvetica"/>
              </a:defRPr>
            </a:pPr>
            <a:r>
              <a:rPr dirty="0">
                <a:solidFill>
                  <a:schemeClr val="accent1"/>
                </a:solidFill>
              </a:rPr>
              <a:t>第一部分（1-</a:t>
            </a:r>
            <a:r>
              <a:rPr lang="en-US" dirty="0">
                <a:solidFill>
                  <a:schemeClr val="accent1"/>
                </a:solidFill>
              </a:rPr>
              <a:t>3</a:t>
            </a:r>
            <a:r>
              <a:rPr dirty="0">
                <a:solidFill>
                  <a:schemeClr val="accent1"/>
                </a:solidFill>
              </a:rPr>
              <a:t>页）</a:t>
            </a:r>
            <a:br>
              <a:rPr dirty="0">
                <a:solidFill>
                  <a:schemeClr val="accent1"/>
                </a:solidFill>
              </a:rPr>
            </a:br>
            <a:r>
              <a:rPr lang="zh-CN" altLang="en-US" dirty="0"/>
              <a:t>政策背景、</a:t>
            </a:r>
            <a:r>
              <a:rPr dirty="0" err="1"/>
              <a:t>市场现状</a:t>
            </a:r>
            <a:r>
              <a:rPr lang="zh-CN" altLang="en-US" dirty="0"/>
              <a:t>、</a:t>
            </a:r>
            <a:r>
              <a:rPr dirty="0" err="1"/>
              <a:t>行业背景</a:t>
            </a:r>
            <a:r>
              <a:rPr lang="zh-CN" altLang="en-US" dirty="0"/>
              <a:t>与痛点分析</a:t>
            </a:r>
            <a:endParaRPr dirty="0"/>
          </a:p>
        </p:txBody>
      </p:sp>
      <p:sp>
        <p:nvSpPr>
          <p:cNvPr id="148" name="Shape 148"/>
          <p:cNvSpPr>
            <a:spLocks noGrp="1"/>
          </p:cNvSpPr>
          <p:nvPr>
            <p:ph type="body" idx="4294967295"/>
          </p:nvPr>
        </p:nvSpPr>
        <p:spPr>
          <a:xfrm>
            <a:off x="1171575" y="4284980"/>
            <a:ext cx="22040850" cy="7654290"/>
          </a:xfrm>
          <a:prstGeom prst="rect">
            <a:avLst/>
          </a:prstGeom>
        </p:spPr>
        <p:txBody>
          <a:bodyPr>
            <a:normAutofit fontScale="92500" lnSpcReduction="20000"/>
          </a:bodyPr>
          <a:lstStyle/>
          <a:p>
            <a:pPr eaLnBrk="1" fontAlgn="auto" hangingPunct="1">
              <a:lnSpc>
                <a:spcPct val="120000"/>
              </a:lnSpc>
              <a:spcBef>
                <a:spcPts val="3000"/>
              </a:spcBef>
              <a:defRPr b="1">
                <a:solidFill>
                  <a:srgbClr val="5C5C5C"/>
                </a:solidFill>
                <a:latin typeface="Helvetica"/>
                <a:ea typeface="Helvetica"/>
                <a:cs typeface="Helvetica"/>
                <a:sym typeface="Helvetica"/>
              </a:defRPr>
            </a:pPr>
            <a:r>
              <a:rPr sz="5400" dirty="0" err="1">
                <a:solidFill>
                  <a:schemeClr val="tx1"/>
                </a:solidFill>
              </a:rPr>
              <a:t>主要内容</a:t>
            </a:r>
            <a:r>
              <a:rPr sz="5400" dirty="0">
                <a:solidFill>
                  <a:schemeClr val="tx1"/>
                </a:solidFill>
              </a:rPr>
              <a:t>：</a:t>
            </a:r>
            <a:br>
              <a:rPr sz="5400" dirty="0">
                <a:solidFill>
                  <a:schemeClr val="tx1"/>
                </a:solidFill>
              </a:rPr>
            </a:br>
            <a:r>
              <a:rPr sz="5400" dirty="0">
                <a:solidFill>
                  <a:schemeClr val="tx1"/>
                </a:solidFill>
              </a:rPr>
              <a:t>1、</a:t>
            </a:r>
            <a:r>
              <a:rPr lang="zh-CN" altLang="en-US" sz="5400" dirty="0">
                <a:solidFill>
                  <a:schemeClr val="tx1"/>
                </a:solidFill>
              </a:rPr>
              <a:t>政策背景分析，落实国家需要</a:t>
            </a:r>
            <a:endParaRPr lang="en-US" sz="5400" dirty="0">
              <a:solidFill>
                <a:schemeClr val="tx1"/>
              </a:solidFill>
            </a:endParaRPr>
          </a:p>
          <a:p>
            <a:pPr eaLnBrk="1" fontAlgn="auto" hangingPunct="1">
              <a:lnSpc>
                <a:spcPct val="120000"/>
              </a:lnSpc>
              <a:spcBef>
                <a:spcPts val="3000"/>
              </a:spcBef>
              <a:defRPr b="1">
                <a:solidFill>
                  <a:srgbClr val="5C5C5C"/>
                </a:solidFill>
                <a:latin typeface="Helvetica"/>
                <a:ea typeface="Helvetica"/>
                <a:cs typeface="Helvetica"/>
                <a:sym typeface="Helvetica"/>
              </a:defRPr>
            </a:pPr>
            <a:r>
              <a:rPr lang="en-US" sz="5400" dirty="0">
                <a:solidFill>
                  <a:schemeClr val="tx1"/>
                </a:solidFill>
              </a:rPr>
              <a:t>2</a:t>
            </a:r>
            <a:r>
              <a:rPr lang="zh-CN" altLang="en-US" sz="5400" dirty="0">
                <a:solidFill>
                  <a:schemeClr val="tx1"/>
                </a:solidFill>
              </a:rPr>
              <a:t>、</a:t>
            </a:r>
            <a:r>
              <a:rPr sz="5400" dirty="0" err="1">
                <a:solidFill>
                  <a:schemeClr val="tx1"/>
                </a:solidFill>
              </a:rPr>
              <a:t>讲清楚项目相关的</a:t>
            </a:r>
            <a:r>
              <a:rPr sz="5400" dirty="0" err="1">
                <a:solidFill>
                  <a:srgbClr val="FF0000"/>
                </a:solidFill>
              </a:rPr>
              <a:t>行业背景</a:t>
            </a:r>
            <a:r>
              <a:rPr lang="zh-CN" sz="5400" dirty="0">
                <a:solidFill>
                  <a:srgbClr val="FF0000"/>
                </a:solidFill>
                <a:ea typeface="宋体" panose="02010600030101010101" pitchFamily="2" charset="-122"/>
              </a:rPr>
              <a:t>（</a:t>
            </a:r>
            <a:r>
              <a:rPr lang="zh-CN" sz="5400" dirty="0">
                <a:solidFill>
                  <a:srgbClr val="FF0000"/>
                </a:solidFill>
                <a:latin typeface="微软雅黑" panose="020B0503020204020204" charset="-122"/>
                <a:ea typeface="微软雅黑" panose="020B0503020204020204" charset="-122"/>
              </a:rPr>
              <a:t>细分</a:t>
            </a:r>
            <a:r>
              <a:rPr lang="zh-CN" sz="5400" dirty="0">
                <a:solidFill>
                  <a:srgbClr val="FF0000"/>
                </a:solidFill>
                <a:ea typeface="宋体" panose="02010600030101010101" pitchFamily="2" charset="-122"/>
              </a:rPr>
              <a:t>行业）</a:t>
            </a:r>
            <a:r>
              <a:rPr sz="5400" dirty="0">
                <a:solidFill>
                  <a:schemeClr val="tx1"/>
                </a:solidFill>
              </a:rPr>
              <a:t>、</a:t>
            </a:r>
            <a:r>
              <a:rPr sz="5400" dirty="0" err="1">
                <a:solidFill>
                  <a:schemeClr val="tx1"/>
                </a:solidFill>
              </a:rPr>
              <a:t>市场发展</a:t>
            </a:r>
            <a:r>
              <a:rPr sz="5400" dirty="0" err="1">
                <a:solidFill>
                  <a:srgbClr val="FF0000"/>
                </a:solidFill>
              </a:rPr>
              <a:t>趋势</a:t>
            </a:r>
            <a:r>
              <a:rPr sz="5400" dirty="0" err="1">
                <a:solidFill>
                  <a:schemeClr val="tx1"/>
                </a:solidFill>
              </a:rPr>
              <a:t>、市场</a:t>
            </a:r>
            <a:r>
              <a:rPr sz="5400" dirty="0" err="1">
                <a:solidFill>
                  <a:srgbClr val="FF0000"/>
                </a:solidFill>
              </a:rPr>
              <a:t>空间</a:t>
            </a:r>
            <a:r>
              <a:rPr lang="zh-CN" sz="5400" dirty="0">
                <a:solidFill>
                  <a:srgbClr val="FF0000"/>
                </a:solidFill>
                <a:ea typeface="宋体" panose="02010600030101010101" pitchFamily="2" charset="-122"/>
              </a:rPr>
              <a:t>，规模</a:t>
            </a:r>
            <a:r>
              <a:rPr sz="5400" dirty="0">
                <a:solidFill>
                  <a:schemeClr val="tx1"/>
                </a:solidFill>
              </a:rPr>
              <a:t>（</a:t>
            </a:r>
            <a:r>
              <a:rPr lang="zh-CN" sz="5400" dirty="0">
                <a:solidFill>
                  <a:srgbClr val="FF0000"/>
                </a:solidFill>
                <a:ea typeface="宋体" panose="02010600030101010101" pitchFamily="2" charset="-122"/>
              </a:rPr>
              <a:t>用数字说明一切。</a:t>
            </a:r>
            <a:r>
              <a:rPr sz="5400" b="0" dirty="0" err="1">
                <a:solidFill>
                  <a:schemeClr val="tx1"/>
                </a:solidFill>
                <a:latin typeface="+mn-lt"/>
                <a:ea typeface="+mn-ea"/>
                <a:cs typeface="+mn-cs"/>
                <a:sym typeface="Helvetica Light"/>
              </a:rPr>
              <a:t>注意行业市场分析要具体且有针对性，与所要做的事要紧密相关，避免空泛论述</a:t>
            </a:r>
            <a:r>
              <a:rPr sz="5400" b="0" dirty="0">
                <a:solidFill>
                  <a:schemeClr val="tx1"/>
                </a:solidFill>
                <a:latin typeface="+mn-lt"/>
                <a:ea typeface="+mn-ea"/>
                <a:cs typeface="+mn-cs"/>
                <a:sym typeface="Helvetica Light"/>
              </a:rPr>
              <a:t>）</a:t>
            </a:r>
            <a:br>
              <a:rPr sz="5400" b="0" dirty="0">
                <a:solidFill>
                  <a:schemeClr val="tx1"/>
                </a:solidFill>
                <a:latin typeface="+mn-lt"/>
                <a:ea typeface="+mn-ea"/>
                <a:cs typeface="+mn-cs"/>
                <a:sym typeface="Helvetica Light"/>
              </a:rPr>
            </a:br>
            <a:r>
              <a:rPr lang="en-US" sz="5400" dirty="0">
                <a:solidFill>
                  <a:schemeClr val="tx1"/>
                </a:solidFill>
              </a:rPr>
              <a:t>3</a:t>
            </a:r>
            <a:r>
              <a:rPr sz="5400" dirty="0">
                <a:solidFill>
                  <a:schemeClr val="tx1"/>
                </a:solidFill>
              </a:rPr>
              <a:t>、描述在目前的市场背景下，你发现了一个什么样的</a:t>
            </a:r>
            <a:r>
              <a:rPr sz="5400" dirty="0">
                <a:solidFill>
                  <a:srgbClr val="FF0000"/>
                </a:solidFill>
              </a:rPr>
              <a:t>痛点，或需求点/</a:t>
            </a:r>
            <a:r>
              <a:rPr sz="5400" dirty="0" err="1">
                <a:solidFill>
                  <a:srgbClr val="FF0000"/>
                </a:solidFill>
              </a:rPr>
              <a:t>机会点</a:t>
            </a:r>
            <a:r>
              <a:rPr sz="5400" b="0" dirty="0" err="1">
                <a:solidFill>
                  <a:schemeClr val="tx1"/>
                </a:solidFill>
                <a:latin typeface="+mn-lt"/>
                <a:ea typeface="+mn-ea"/>
                <a:cs typeface="+mn-cs"/>
                <a:sym typeface="Helvetica Light"/>
              </a:rPr>
              <a:t>（在分析这个痛点时，如已有解决相关痛点的产品或服务，可能需要简要分析已有的产品或服务存在的不足，表明当前的商业机会</a:t>
            </a:r>
            <a:r>
              <a:rPr sz="5400" b="0" dirty="0">
                <a:solidFill>
                  <a:schemeClr val="tx1"/>
                </a:solidFill>
                <a:latin typeface="+mn-lt"/>
                <a:ea typeface="+mn-ea"/>
                <a:cs typeface="+mn-cs"/>
                <a:sym typeface="Helvetica Light"/>
              </a:rPr>
              <a:t>） </a:t>
            </a:r>
            <a:br>
              <a:rPr sz="5400" b="0" dirty="0">
                <a:solidFill>
                  <a:schemeClr val="tx1"/>
                </a:solidFill>
                <a:latin typeface="+mn-lt"/>
                <a:ea typeface="+mn-ea"/>
                <a:cs typeface="+mn-cs"/>
                <a:sym typeface="Helvetica Light"/>
              </a:rPr>
            </a:br>
            <a:r>
              <a:rPr lang="en-US" sz="5400" dirty="0">
                <a:solidFill>
                  <a:schemeClr val="tx1"/>
                </a:solidFill>
              </a:rPr>
              <a:t>4</a:t>
            </a:r>
            <a:r>
              <a:rPr sz="5400" dirty="0">
                <a:solidFill>
                  <a:schemeClr val="tx1"/>
                </a:solidFill>
              </a:rPr>
              <a:t>、说明目前正是做这件事情的</a:t>
            </a:r>
            <a:r>
              <a:rPr sz="5400" dirty="0">
                <a:solidFill>
                  <a:srgbClr val="FF0000"/>
                </a:solidFill>
              </a:rPr>
              <a:t>最正确</a:t>
            </a:r>
            <a:r>
              <a:rPr sz="5400" dirty="0">
                <a:solidFill>
                  <a:schemeClr val="tx1"/>
                </a:solidFill>
              </a:rPr>
              <a:t>的时间</a:t>
            </a:r>
          </a:p>
        </p:txBody>
      </p:sp>
      <p:sp>
        <p:nvSpPr>
          <p:cNvPr id="149" name="Shape 149"/>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body" idx="14"/>
          </p:nvPr>
        </p:nvSpPr>
        <p:spPr>
          <a:xfrm>
            <a:off x="612660" y="426390"/>
            <a:ext cx="23158679" cy="2563495"/>
          </a:xfrm>
          <a:prstGeom prst="rect">
            <a:avLst/>
          </a:prstGeom>
        </p:spPr>
        <p:txBody>
          <a:bodyPr/>
          <a:lstStyle/>
          <a:p>
            <a:pPr>
              <a:defRPr sz="8000" b="1">
                <a:latin typeface="Helvetica"/>
                <a:ea typeface="Helvetica"/>
                <a:cs typeface="Helvetica"/>
                <a:sym typeface="Helvetica"/>
              </a:defRPr>
            </a:pPr>
            <a:r>
              <a:rPr dirty="0">
                <a:solidFill>
                  <a:schemeClr val="accent1"/>
                </a:solidFill>
              </a:rPr>
              <a:t>第二部分（1页）</a:t>
            </a:r>
            <a:br>
              <a:rPr dirty="0">
                <a:solidFill>
                  <a:schemeClr val="accent1"/>
                </a:solidFill>
              </a:rPr>
            </a:br>
            <a:r>
              <a:rPr lang="zh-CN" altLang="en-US" dirty="0">
                <a:solidFill>
                  <a:schemeClr val="accent1"/>
                </a:solidFill>
              </a:rPr>
              <a:t>产品介绍：</a:t>
            </a:r>
            <a:r>
              <a:rPr dirty="0" err="1"/>
              <a:t>讲清楚你要做什么</a:t>
            </a:r>
            <a:endParaRPr dirty="0"/>
          </a:p>
        </p:txBody>
      </p:sp>
      <p:sp>
        <p:nvSpPr>
          <p:cNvPr id="152" name="Shape 152"/>
          <p:cNvSpPr>
            <a:spLocks noGrp="1"/>
          </p:cNvSpPr>
          <p:nvPr>
            <p:ph type="body" idx="4294967295"/>
          </p:nvPr>
        </p:nvSpPr>
        <p:spPr>
          <a:xfrm>
            <a:off x="1171702" y="3842375"/>
            <a:ext cx="22040597" cy="7548295"/>
          </a:xfrm>
          <a:prstGeom prst="rect">
            <a:avLst/>
          </a:prstGeom>
        </p:spPr>
        <p:txBody>
          <a:bodyPr>
            <a:noAutofit/>
          </a:bodyPr>
          <a:lstStyle/>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br>
              <a:rPr sz="5400" dirty="0">
                <a:solidFill>
                  <a:schemeClr val="tx1"/>
                </a:solidFill>
              </a:rPr>
            </a:br>
            <a:r>
              <a:rPr sz="5400" dirty="0" err="1">
                <a:solidFill>
                  <a:schemeClr val="tx1"/>
                </a:solidFill>
              </a:rPr>
              <a:t>讲清楚你准备干一件什么事。你要做的事应该是</a:t>
            </a:r>
            <a:r>
              <a:rPr sz="5400" dirty="0" err="1">
                <a:solidFill>
                  <a:srgbClr val="FF0000"/>
                </a:solidFill>
              </a:rPr>
              <a:t>一两句话</a:t>
            </a:r>
            <a:r>
              <a:rPr sz="5400" dirty="0" err="1">
                <a:solidFill>
                  <a:schemeClr val="tx1"/>
                </a:solidFill>
              </a:rPr>
              <a:t>就能</a:t>
            </a:r>
            <a:r>
              <a:rPr sz="5400" dirty="0" err="1">
                <a:solidFill>
                  <a:srgbClr val="FF0000"/>
                </a:solidFill>
              </a:rPr>
              <a:t>说清楚</a:t>
            </a:r>
            <a:r>
              <a:rPr sz="5400" dirty="0">
                <a:solidFill>
                  <a:schemeClr val="tx1"/>
                </a:solidFill>
              </a:rPr>
              <a:t>。</a:t>
            </a:r>
          </a:p>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r>
              <a:rPr sz="5400" dirty="0" err="1">
                <a:solidFill>
                  <a:schemeClr val="tx1"/>
                </a:solidFill>
                <a:sym typeface="+mn-ea"/>
              </a:rPr>
              <a:t>讲清楚你有什么样的解决方案，或者什么样的产品，能够解决第一部分发现的痛点</a:t>
            </a:r>
            <a:r>
              <a:rPr sz="5400" b="0" dirty="0" err="1">
                <a:solidFill>
                  <a:schemeClr val="tx1"/>
                </a:solidFill>
                <a:latin typeface="+mn-lt"/>
                <a:ea typeface="+mn-ea"/>
                <a:cs typeface="+mn-cs"/>
                <a:sym typeface="Helvetica Light"/>
              </a:rPr>
              <a:t>（你的方案或者产品是什么，提供了怎样的功能</a:t>
            </a:r>
            <a:r>
              <a:rPr lang="zh-CN" altLang="en-US" sz="5400" b="0" dirty="0">
                <a:solidFill>
                  <a:schemeClr val="tx1"/>
                </a:solidFill>
                <a:latin typeface="+mn-lt"/>
                <a:ea typeface="+mn-ea"/>
                <a:cs typeface="+mn-cs"/>
                <a:sym typeface="Helvetica Light"/>
              </a:rPr>
              <a:t>，功能参数的介绍，例如提升行业水平</a:t>
            </a:r>
            <a:r>
              <a:rPr lang="en-US" altLang="zh-CN" sz="5400" b="0" dirty="0">
                <a:solidFill>
                  <a:schemeClr val="tx1"/>
                </a:solidFill>
                <a:latin typeface="+mn-lt"/>
                <a:ea typeface="+mn-ea"/>
                <a:cs typeface="+mn-cs"/>
                <a:sym typeface="Helvetica Light"/>
              </a:rPr>
              <a:t>20%</a:t>
            </a:r>
            <a:r>
              <a:rPr sz="5400" b="0" dirty="0">
                <a:solidFill>
                  <a:schemeClr val="tx1"/>
                </a:solidFill>
                <a:latin typeface="+mn-lt"/>
                <a:ea typeface="+mn-ea"/>
                <a:cs typeface="+mn-cs"/>
                <a:sym typeface="Helvetica Light"/>
              </a:rPr>
              <a:t> ）</a:t>
            </a:r>
            <a:endParaRPr sz="5400" dirty="0">
              <a:solidFill>
                <a:schemeClr val="tx1"/>
              </a:solidFill>
            </a:endParaRPr>
          </a:p>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r>
              <a:rPr sz="5400" dirty="0" err="1">
                <a:solidFill>
                  <a:schemeClr val="tx1"/>
                </a:solidFill>
              </a:rPr>
              <a:t>最好能配上简单的上下游图或功能示意图或简要流程框图，让人对项目一目了然。</a:t>
            </a:r>
            <a:r>
              <a:rPr sz="5400" dirty="0" err="1">
                <a:solidFill>
                  <a:schemeClr val="tx1"/>
                </a:solidFill>
                <a:sym typeface="+mn-ea"/>
              </a:rPr>
              <a:t>不要整页PPT都是大段文字</a:t>
            </a:r>
            <a:r>
              <a:rPr lang="zh-CN" sz="5400" dirty="0">
                <a:solidFill>
                  <a:schemeClr val="tx1"/>
                </a:solidFill>
                <a:ea typeface="宋体" panose="02010600030101010101" pitchFamily="2" charset="-122"/>
                <a:sym typeface="+mn-ea"/>
              </a:rPr>
              <a:t>。</a:t>
            </a:r>
            <a:br>
              <a:rPr sz="5400" b="0" dirty="0">
                <a:solidFill>
                  <a:schemeClr val="tx1"/>
                </a:solidFill>
                <a:latin typeface="+mn-lt"/>
                <a:ea typeface="+mn-ea"/>
                <a:cs typeface="+mn-cs"/>
                <a:sym typeface="Helvetica Light"/>
              </a:rPr>
            </a:br>
            <a:r>
              <a:rPr sz="5400" dirty="0" err="1">
                <a:solidFill>
                  <a:schemeClr val="tx1"/>
                </a:solidFill>
              </a:rPr>
              <a:t>关于内容，有两点需要注意</a:t>
            </a:r>
            <a:r>
              <a:rPr sz="5400" dirty="0">
                <a:solidFill>
                  <a:schemeClr val="tx1"/>
                </a:solidFill>
              </a:rPr>
              <a:t>：</a:t>
            </a:r>
            <a:br>
              <a:rPr sz="5400" dirty="0">
                <a:solidFill>
                  <a:schemeClr val="tx1"/>
                </a:solidFill>
              </a:rPr>
            </a:br>
            <a:r>
              <a:rPr sz="5400" b="0" dirty="0">
                <a:solidFill>
                  <a:schemeClr val="tx1"/>
                </a:solidFill>
                <a:latin typeface="+mn-lt"/>
                <a:ea typeface="+mn-ea"/>
                <a:cs typeface="+mn-cs"/>
                <a:sym typeface="Helvetica Light"/>
              </a:rPr>
              <a:t>1、不要追求大而全，要专注聚焦，表明你就想做一件事，而且就想解决这件事中的某一个关键问题</a:t>
            </a:r>
            <a:br>
              <a:rPr sz="5400" b="0" dirty="0">
                <a:solidFill>
                  <a:schemeClr val="tx1"/>
                </a:solidFill>
                <a:latin typeface="+mn-lt"/>
                <a:ea typeface="+mn-ea"/>
                <a:cs typeface="+mn-cs"/>
                <a:sym typeface="Helvetica Light"/>
              </a:rPr>
            </a:br>
            <a:r>
              <a:rPr sz="5400" b="0" dirty="0">
                <a:solidFill>
                  <a:schemeClr val="tx1"/>
                </a:solidFill>
                <a:latin typeface="+mn-lt"/>
                <a:ea typeface="+mn-ea"/>
                <a:cs typeface="+mn-cs"/>
                <a:sym typeface="Helvetica Light"/>
              </a:rPr>
              <a:t>2、不建议盲目跟风，追随投资热点</a:t>
            </a:r>
          </a:p>
        </p:txBody>
      </p:sp>
      <p:sp>
        <p:nvSpPr>
          <p:cNvPr id="153" name="Shape 153"/>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p:cNvSpPr>
          <p:nvPr>
            <p:ph type="body" idx="14"/>
          </p:nvPr>
        </p:nvSpPr>
        <p:spPr>
          <a:xfrm>
            <a:off x="612660" y="354635"/>
            <a:ext cx="23158679" cy="2563495"/>
          </a:xfrm>
          <a:prstGeom prst="rect">
            <a:avLst/>
          </a:prstGeom>
        </p:spPr>
        <p:txBody>
          <a:bodyPr wrap="square"/>
          <a:lstStyle/>
          <a:p>
            <a:pPr>
              <a:lnSpc>
                <a:spcPct val="100000"/>
              </a:lnSpc>
              <a:defRPr sz="8000" b="1">
                <a:latin typeface="Helvetica"/>
                <a:ea typeface="Helvetica"/>
                <a:cs typeface="Helvetica"/>
                <a:sym typeface="Helvetica"/>
              </a:defRPr>
            </a:pPr>
            <a:r>
              <a:rPr dirty="0">
                <a:solidFill>
                  <a:schemeClr val="accent1"/>
                </a:solidFill>
              </a:rPr>
              <a:t>第三部分（</a:t>
            </a:r>
            <a:r>
              <a:rPr lang="en-US" dirty="0">
                <a:solidFill>
                  <a:schemeClr val="accent1"/>
                </a:solidFill>
              </a:rPr>
              <a:t>10</a:t>
            </a:r>
            <a:r>
              <a:rPr dirty="0">
                <a:solidFill>
                  <a:schemeClr val="accent1"/>
                </a:solidFill>
              </a:rPr>
              <a:t>页左右）</a:t>
            </a:r>
            <a:br>
              <a:rPr dirty="0">
                <a:solidFill>
                  <a:schemeClr val="accent1"/>
                </a:solidFill>
              </a:rPr>
            </a:br>
            <a:r>
              <a:rPr lang="zh-CN" dirty="0">
                <a:ea typeface="宋体" panose="02010600030101010101" pitchFamily="2" charset="-122"/>
              </a:rPr>
              <a:t>优势，优势，</a:t>
            </a:r>
            <a:r>
              <a:rPr lang="zh-CN" altLang="en-US" dirty="0">
                <a:ea typeface="宋体" panose="02010600030101010101" pitchFamily="2" charset="-122"/>
              </a:rPr>
              <a:t>最重要</a:t>
            </a:r>
            <a:r>
              <a:rPr lang="zh-CN" dirty="0">
                <a:ea typeface="宋体" panose="02010600030101010101" pitchFamily="2" charset="-122"/>
              </a:rPr>
              <a:t>就是优势</a:t>
            </a:r>
          </a:p>
        </p:txBody>
      </p:sp>
      <p:sp>
        <p:nvSpPr>
          <p:cNvPr id="156" name="Shape 156"/>
          <p:cNvSpPr>
            <a:spLocks noGrp="1"/>
          </p:cNvSpPr>
          <p:nvPr>
            <p:ph type="body" idx="4294967295"/>
          </p:nvPr>
        </p:nvSpPr>
        <p:spPr>
          <a:xfrm>
            <a:off x="1171575" y="1961456"/>
            <a:ext cx="22600285" cy="10387965"/>
          </a:xfrm>
          <a:prstGeom prst="rect">
            <a:avLst/>
          </a:prstGeom>
        </p:spPr>
        <p:txBody>
          <a:bodyPr>
            <a:noAutofit/>
          </a:bodyPr>
          <a:lstStyle/>
          <a:p>
            <a:pPr marL="0" indent="0" eaLnBrk="1" fontAlgn="auto" hangingPunct="1">
              <a:spcBef>
                <a:spcPts val="3000"/>
              </a:spcBef>
              <a:buNone/>
              <a:defRPr b="1">
                <a:solidFill>
                  <a:srgbClr val="5C5C5C"/>
                </a:solidFill>
                <a:latin typeface="Helvetica"/>
                <a:ea typeface="Helvetica"/>
                <a:cs typeface="Helvetica"/>
                <a:sym typeface="Helvetica"/>
              </a:defRPr>
            </a:pPr>
            <a:r>
              <a:rPr sz="540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sz="5400" dirty="0">
                <a:solidFill>
                  <a:srgbClr val="FF0000"/>
                </a:solidFill>
                <a:latin typeface="微软雅黑" panose="020B0503020204020204" charset="-122"/>
                <a:ea typeface="微软雅黑" panose="020B0503020204020204" charset="-122"/>
                <a:cs typeface="微软雅黑" panose="020B0503020204020204" charset="-122"/>
                <a:sym typeface="+mn-ea"/>
              </a:rPr>
              <a:t>技术优势</a:t>
            </a:r>
            <a:r>
              <a:rPr 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国内国际排名，业内排名</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。什么样的技术产生什么样的功能，用数字说明，比如提升</a:t>
            </a:r>
            <a:r>
              <a:rPr lang="en-US" alt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25%</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效率，降低</a:t>
            </a:r>
            <a:r>
              <a:rPr lang="en-US" alt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10%</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能耗等。</a:t>
            </a:r>
            <a:endParaRPr lang="en-US" altLang="zh-CN" sz="5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eaLnBrk="1" fontAlgn="auto" hangingPunct="1">
              <a:spcBef>
                <a:spcPts val="3000"/>
              </a:spcBef>
              <a:buNone/>
              <a:defRPr b="1">
                <a:solidFill>
                  <a:srgbClr val="5C5C5C"/>
                </a:solidFill>
                <a:latin typeface="Helvetica"/>
                <a:ea typeface="Helvetica"/>
                <a:cs typeface="Helvetica"/>
                <a:sym typeface="Helvetica"/>
              </a:defRPr>
            </a:pP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用</a:t>
            </a:r>
            <a:r>
              <a:rPr 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专利、论文、</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软著、商标、著作权、</a:t>
            </a:r>
            <a:r>
              <a:rPr lang="zh-CN" alt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科研</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立项、经费投入等</a:t>
            </a:r>
            <a:r>
              <a:rPr 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等</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支撑。</a:t>
            </a:r>
            <a:endParaRPr lang="zh-CN" sz="5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eaLnBrk="1" fontAlgn="auto" hangingPunct="1">
              <a:spcBef>
                <a:spcPts val="3000"/>
              </a:spcBef>
              <a:buNone/>
              <a:defRPr b="1">
                <a:solidFill>
                  <a:srgbClr val="5C5C5C"/>
                </a:solidFill>
                <a:latin typeface="Helvetica"/>
                <a:ea typeface="Helvetica"/>
                <a:cs typeface="Helvetica"/>
                <a:sym typeface="Helvetica"/>
              </a:defRPr>
            </a:pPr>
            <a:r>
              <a:rPr lang="en-US" altLang="zh-CN" sz="54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rPr>
              <a:t>、</a:t>
            </a:r>
            <a:r>
              <a:rPr lang="zh-CN" sz="5400" dirty="0">
                <a:solidFill>
                  <a:srgbClr val="FF0000"/>
                </a:solidFill>
                <a:latin typeface="微软雅黑" panose="020B0503020204020204" charset="-122"/>
                <a:ea typeface="微软雅黑" panose="020B0503020204020204" charset="-122"/>
                <a:cs typeface="微软雅黑" panose="020B0503020204020204" charset="-122"/>
              </a:rPr>
              <a:t>资源优势</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这件事情你能做，而别人不能做</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或者为什么你能比别人干得好？你的特别的核心竞争力是什么，你与众不同的地方是什么？比如</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学校支持的</a:t>
            </a:r>
            <a:r>
              <a:rPr lang="zh-CN" altLang="en-US" sz="5400" b="1" dirty="0">
                <a:solidFill>
                  <a:srgbClr val="FF0000"/>
                </a:solidFill>
                <a:latin typeface="微软雅黑" panose="020B0503020204020204" charset="-122"/>
                <a:ea typeface="微软雅黑" panose="020B0503020204020204" charset="-122"/>
                <a:cs typeface="微软雅黑" panose="020B0503020204020204" charset="-122"/>
                <a:sym typeface="Helvetica Light"/>
              </a:rPr>
              <a:t>大创立项</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重点实验室、</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政府支持啊，行业垄断啊</a:t>
            </a:r>
            <a:r>
              <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p>
          <a:p>
            <a:pPr marL="0" indent="0">
              <a:spcBef>
                <a:spcPts val="3000"/>
              </a:spcBef>
              <a:buNone/>
              <a:defRPr b="1">
                <a:solidFill>
                  <a:srgbClr val="5C5C5C"/>
                </a:solidFill>
                <a:latin typeface="Helvetica"/>
                <a:ea typeface="Helvetica"/>
                <a:cs typeface="Helvetica"/>
                <a:sym typeface="Helvetica"/>
              </a:defRPr>
            </a:pPr>
            <a:r>
              <a:rPr lang="en-US" sz="5400" dirty="0">
                <a:solidFill>
                  <a:schemeClr val="tx1"/>
                </a:solidFill>
                <a:latin typeface="微软雅黑" panose="020B0503020204020204" charset="-122"/>
                <a:ea typeface="微软雅黑" panose="020B0503020204020204" charset="-122"/>
                <a:cs typeface="微软雅黑" panose="020B0503020204020204" charset="-122"/>
                <a:sym typeface="Helvetica Light"/>
              </a:rPr>
              <a:t>3</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altLang="en-US" sz="5400" dirty="0">
                <a:solidFill>
                  <a:srgbClr val="FF0000"/>
                </a:solidFill>
                <a:latin typeface="微软雅黑" panose="020B0503020204020204" charset="-122"/>
                <a:ea typeface="微软雅黑" panose="020B0503020204020204" charset="-122"/>
                <a:cs typeface="微软雅黑" panose="020B0503020204020204" charset="-122"/>
                <a:sym typeface="Helvetica Light"/>
              </a:rPr>
              <a:t>成果优势</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sz="5400" dirty="0" err="1">
                <a:solidFill>
                  <a:schemeClr val="tx1"/>
                </a:solidFill>
                <a:latin typeface="微软雅黑" panose="020B0503020204020204" charset="-122"/>
                <a:ea typeface="微软雅黑" panose="020B0503020204020204" charset="-122"/>
                <a:cs typeface="微软雅黑" panose="020B0503020204020204" charset="-122"/>
                <a:sym typeface="+mn-ea"/>
              </a:rPr>
              <a:t>目前已经达成里程碑</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技术落地，</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产品</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有雏形、生产工艺落地</a:t>
            </a:r>
            <a:r>
              <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有自主的生产基地等。</a:t>
            </a:r>
            <a:endPar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endParaRPr>
          </a:p>
        </p:txBody>
      </p:sp>
      <p:sp>
        <p:nvSpPr>
          <p:cNvPr id="157" name="Shape 157"/>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extLst>
      <p:ext uri="{BB962C8B-B14F-4D97-AF65-F5344CB8AC3E}">
        <p14:creationId xmlns:p14="http://schemas.microsoft.com/office/powerpoint/2010/main" val="14097633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p:cNvSpPr>
          <p:nvPr>
            <p:ph type="body" idx="14"/>
          </p:nvPr>
        </p:nvSpPr>
        <p:spPr>
          <a:xfrm>
            <a:off x="612660" y="354635"/>
            <a:ext cx="23158679" cy="2563495"/>
          </a:xfrm>
          <a:prstGeom prst="rect">
            <a:avLst/>
          </a:prstGeom>
        </p:spPr>
        <p:txBody>
          <a:bodyPr wrap="square"/>
          <a:lstStyle/>
          <a:p>
            <a:pPr>
              <a:lnSpc>
                <a:spcPct val="100000"/>
              </a:lnSpc>
              <a:defRPr sz="8000" b="1">
                <a:latin typeface="Helvetica"/>
                <a:ea typeface="Helvetica"/>
                <a:cs typeface="Helvetica"/>
                <a:sym typeface="Helvetica"/>
              </a:defRPr>
            </a:pPr>
            <a:r>
              <a:rPr dirty="0">
                <a:solidFill>
                  <a:schemeClr val="accent1"/>
                </a:solidFill>
              </a:rPr>
              <a:t>第三部分（</a:t>
            </a:r>
            <a:r>
              <a:rPr lang="en-US" dirty="0">
                <a:solidFill>
                  <a:schemeClr val="accent1"/>
                </a:solidFill>
              </a:rPr>
              <a:t>10</a:t>
            </a:r>
            <a:r>
              <a:rPr dirty="0">
                <a:solidFill>
                  <a:schemeClr val="accent1"/>
                </a:solidFill>
              </a:rPr>
              <a:t>页左右）</a:t>
            </a:r>
            <a:br>
              <a:rPr dirty="0">
                <a:solidFill>
                  <a:schemeClr val="accent1"/>
                </a:solidFill>
              </a:rPr>
            </a:br>
            <a:r>
              <a:rPr lang="zh-CN" dirty="0">
                <a:ea typeface="宋体" panose="02010600030101010101" pitchFamily="2" charset="-122"/>
              </a:rPr>
              <a:t>优势，优势，</a:t>
            </a:r>
            <a:r>
              <a:rPr lang="zh-CN" altLang="en-US" dirty="0">
                <a:ea typeface="宋体" panose="02010600030101010101" pitchFamily="2" charset="-122"/>
              </a:rPr>
              <a:t>最重要</a:t>
            </a:r>
            <a:r>
              <a:rPr lang="zh-CN" dirty="0">
                <a:ea typeface="宋体" panose="02010600030101010101" pitchFamily="2" charset="-122"/>
              </a:rPr>
              <a:t>就是优势</a:t>
            </a:r>
          </a:p>
        </p:txBody>
      </p:sp>
      <p:sp>
        <p:nvSpPr>
          <p:cNvPr id="156" name="Shape 156"/>
          <p:cNvSpPr>
            <a:spLocks noGrp="1"/>
          </p:cNvSpPr>
          <p:nvPr>
            <p:ph type="body" idx="4294967295"/>
          </p:nvPr>
        </p:nvSpPr>
        <p:spPr>
          <a:xfrm>
            <a:off x="1171575" y="2917190"/>
            <a:ext cx="22600285" cy="10387965"/>
          </a:xfrm>
          <a:prstGeom prst="rect">
            <a:avLst/>
          </a:prstGeom>
        </p:spPr>
        <p:txBody>
          <a:bodyPr>
            <a:noAutofit/>
          </a:bodyPr>
          <a:lstStyle/>
          <a:p>
            <a:pPr marL="0" indent="0">
              <a:lnSpc>
                <a:spcPct val="100000"/>
              </a:lnSpc>
              <a:buNone/>
              <a:defRPr b="1">
                <a:solidFill>
                  <a:srgbClr val="5C5C5C"/>
                </a:solidFill>
                <a:latin typeface="Helvetica"/>
                <a:ea typeface="Helvetica"/>
                <a:cs typeface="Helvetica"/>
                <a:sym typeface="Helvetica"/>
              </a:defRPr>
            </a:pPr>
            <a:r>
              <a:rPr lang="en-US" sz="5400" dirty="0">
                <a:solidFill>
                  <a:schemeClr val="tx1"/>
                </a:solidFill>
              </a:rPr>
              <a:t>4</a:t>
            </a:r>
            <a:r>
              <a:rPr lang="zh-CN" altLang="en-US" sz="5400" dirty="0">
                <a:solidFill>
                  <a:schemeClr val="tx1"/>
                </a:solidFill>
              </a:rPr>
              <a:t>、各种认可、行业龙头企业认可（企业试用报告，合作合同，总裁亲自录视频），科研大牛认可（院士），别的比赛的国家级金奖、一等奖、特等奖等，政府肯定（市长录视频肯定，政府文件），媒体肯定</a:t>
            </a:r>
            <a:br>
              <a:rPr sz="5400" dirty="0">
                <a:solidFill>
                  <a:schemeClr val="tx1"/>
                </a:solidFill>
              </a:rPr>
            </a:br>
            <a:endParaRPr lang="zh-CN" sz="5400" dirty="0">
              <a:solidFill>
                <a:schemeClr val="tx1"/>
              </a:solidFill>
              <a:ea typeface="宋体" panose="02010600030101010101" pitchFamily="2" charset="-122"/>
            </a:endParaRPr>
          </a:p>
          <a:p>
            <a:pPr marL="0" indent="0">
              <a:spcBef>
                <a:spcPts val="3000"/>
              </a:spcBef>
              <a:buNone/>
              <a:defRPr b="1">
                <a:solidFill>
                  <a:srgbClr val="5C5C5C"/>
                </a:solidFill>
                <a:latin typeface="Helvetica"/>
                <a:ea typeface="Helvetica"/>
                <a:cs typeface="Helvetica"/>
                <a:sym typeface="Helvetica"/>
              </a:defRPr>
            </a:pPr>
            <a:r>
              <a:rPr lang="en-US" sz="5400" dirty="0">
                <a:solidFill>
                  <a:schemeClr val="tx1"/>
                </a:solidFill>
                <a:latin typeface="微软雅黑" panose="020B0503020204020204" charset="-122"/>
                <a:ea typeface="微软雅黑" panose="020B0503020204020204" charset="-122"/>
                <a:cs typeface="微软雅黑" panose="020B0503020204020204" charset="-122"/>
                <a:sym typeface="Helvetica Light"/>
              </a:rPr>
              <a:t>5</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altLang="en-US" sz="5400" dirty="0">
                <a:solidFill>
                  <a:srgbClr val="FF0000"/>
                </a:solidFill>
                <a:latin typeface="微软雅黑" panose="020B0503020204020204" charset="-122"/>
                <a:ea typeface="微软雅黑" panose="020B0503020204020204" charset="-122"/>
                <a:cs typeface="微软雅黑" panose="020B0503020204020204" charset="-122"/>
                <a:sym typeface="Helvetica Light"/>
              </a:rPr>
              <a:t>团队优势</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技术科研型和资源型团队可作为优势介绍</a:t>
            </a:r>
          </a:p>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r>
              <a:rPr 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sz="5400" dirty="0" err="1">
                <a:solidFill>
                  <a:srgbClr val="FF0000"/>
                </a:solidFill>
                <a:latin typeface="微软雅黑" panose="020B0503020204020204" charset="-122"/>
                <a:ea typeface="微软雅黑" panose="020B0503020204020204" charset="-122"/>
                <a:cs typeface="微软雅黑" panose="020B0503020204020204" charset="-122"/>
                <a:sym typeface="+mn-ea"/>
              </a:rPr>
              <a:t>横向</a:t>
            </a:r>
            <a:r>
              <a:rPr lang="zh-CN" sz="5400" dirty="0">
                <a:solidFill>
                  <a:srgbClr val="FF0000"/>
                </a:solidFill>
                <a:latin typeface="微软雅黑" panose="020B0503020204020204" charset="-122"/>
                <a:ea typeface="微软雅黑" panose="020B0503020204020204" charset="-122"/>
                <a:cs typeface="微软雅黑" panose="020B0503020204020204" charset="-122"/>
                <a:sym typeface="+mn-ea"/>
              </a:rPr>
              <a:t>知名</a:t>
            </a:r>
            <a:r>
              <a:rPr sz="5400" dirty="0" err="1">
                <a:solidFill>
                  <a:srgbClr val="FF0000"/>
                </a:solidFill>
                <a:latin typeface="微软雅黑" panose="020B0503020204020204" charset="-122"/>
                <a:ea typeface="微软雅黑" panose="020B0503020204020204" charset="-122"/>
                <a:cs typeface="微软雅黑" panose="020B0503020204020204" charset="-122"/>
                <a:sym typeface="+mn-ea"/>
              </a:rPr>
              <a:t>竞品对比分析</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（做关键维度</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的全</a:t>
            </a:r>
            <a:r>
              <a:rPr lang="zh-CN" sz="5400" b="0" dirty="0">
                <a:solidFill>
                  <a:srgbClr val="FF0000"/>
                </a:solidFill>
                <a:latin typeface="微软雅黑" panose="020B0503020204020204" charset="-122"/>
                <a:ea typeface="微软雅黑" panose="020B0503020204020204" charset="-122"/>
                <a:cs typeface="微软雅黑" panose="020B0503020204020204" charset="-122"/>
                <a:sym typeface="Helvetica Light"/>
              </a:rPr>
              <a:t>参数</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和</a:t>
            </a:r>
            <a:r>
              <a:rPr lang="zh-CN" sz="5400" b="0" dirty="0">
                <a:solidFill>
                  <a:srgbClr val="FF0000"/>
                </a:solidFill>
                <a:latin typeface="微软雅黑" panose="020B0503020204020204" charset="-122"/>
                <a:ea typeface="微软雅黑" panose="020B0503020204020204" charset="-122"/>
                <a:cs typeface="微软雅黑" panose="020B0503020204020204" charset="-122"/>
                <a:sym typeface="Helvetica Light"/>
              </a:rPr>
              <a:t>价格</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等元素的</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对比分析。一定要客观、真实，优劣势可能都有</a:t>
            </a:r>
            <a:r>
              <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，突出本项目的优势</a:t>
            </a:r>
            <a:r>
              <a:rPr lang="en-US" alt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性价比</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endParaRPr lang="zh-CN" altLang="en-US"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endParaRPr>
          </a:p>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br>
              <a:rPr sz="5400" dirty="0">
                <a:solidFill>
                  <a:schemeClr val="tx1"/>
                </a:solidFill>
                <a:latin typeface="微软雅黑" panose="020B0503020204020204" charset="-122"/>
                <a:ea typeface="微软雅黑" panose="020B0503020204020204" charset="-122"/>
                <a:cs typeface="微软雅黑" panose="020B0503020204020204" charset="-122"/>
              </a:rPr>
            </a:br>
            <a:endPar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endParaRPr>
          </a:p>
        </p:txBody>
      </p:sp>
      <p:sp>
        <p:nvSpPr>
          <p:cNvPr id="157" name="Shape 157"/>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extLst>
      <p:ext uri="{BB962C8B-B14F-4D97-AF65-F5344CB8AC3E}">
        <p14:creationId xmlns:p14="http://schemas.microsoft.com/office/powerpoint/2010/main" val="64752917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1558290" y="3252470"/>
            <a:ext cx="21838920" cy="7850505"/>
          </a:xfrm>
          <a:prstGeom prst="rect">
            <a:avLst/>
          </a:prstGeom>
        </p:spPr>
        <p:txBody>
          <a:bodyPr>
            <a:noAutofit/>
          </a:bodyPr>
          <a:lstStyle/>
          <a:p>
            <a:pPr marL="0" indent="0" defTabSz="800735">
              <a:lnSpc>
                <a:spcPct val="120000"/>
              </a:lnSpc>
              <a:spcBef>
                <a:spcPts val="5700"/>
              </a:spcBef>
              <a:buNone/>
              <a:defRPr sz="5045" b="1">
                <a:solidFill>
                  <a:srgbClr val="5C5C5C"/>
                </a:solidFill>
                <a:latin typeface="Helvetica"/>
                <a:ea typeface="Helvetica"/>
                <a:cs typeface="Helvetica"/>
                <a:sym typeface="Helvetica"/>
              </a:defRPr>
            </a:pPr>
            <a:endPar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endParaRPr>
          </a:p>
          <a:p>
            <a:pPr marL="0" indent="0" defTabSz="800735">
              <a:lnSpc>
                <a:spcPct val="150000"/>
              </a:lnSpc>
              <a:spcBef>
                <a:spcPts val="5700"/>
              </a:spcBef>
              <a:buNone/>
              <a:defRPr sz="5045" b="1">
                <a:solidFill>
                  <a:srgbClr val="5C5C5C"/>
                </a:solidFill>
                <a:latin typeface="Helvetica"/>
                <a:ea typeface="Helvetica"/>
                <a:cs typeface="Helvetica"/>
                <a:sym typeface="Helvetica"/>
              </a:defRPr>
            </a:pPr>
            <a:r>
              <a:rPr lang="en-US" sz="5400" dirty="0">
                <a:solidFill>
                  <a:schemeClr val="tx1"/>
                </a:solidFill>
              </a:rPr>
              <a:t>1</a:t>
            </a:r>
            <a:r>
              <a:rPr sz="5400" dirty="0">
                <a:solidFill>
                  <a:schemeClr val="tx1"/>
                </a:solidFill>
              </a:rPr>
              <a:t>、</a:t>
            </a:r>
            <a:r>
              <a:rPr sz="5400" dirty="0">
                <a:solidFill>
                  <a:schemeClr val="tx1"/>
                </a:solidFill>
                <a:latin typeface="微软雅黑" panose="020B0503020204020204" charset="-122"/>
                <a:ea typeface="微软雅黑" panose="020B0503020204020204" charset="-122"/>
                <a:cs typeface="微软雅黑" panose="020B0503020204020204" charset="-122"/>
              </a:rPr>
              <a:t>说明你未来将如何挣钱，即你的</a:t>
            </a:r>
            <a:r>
              <a:rPr sz="5400" dirty="0">
                <a:solidFill>
                  <a:srgbClr val="FF0000"/>
                </a:solidFill>
                <a:latin typeface="微软雅黑" panose="020B0503020204020204" charset="-122"/>
                <a:ea typeface="微软雅黑" panose="020B0503020204020204" charset="-122"/>
                <a:cs typeface="微软雅黑" panose="020B0503020204020204" charset="-122"/>
              </a:rPr>
              <a:t>商业模式</a:t>
            </a:r>
            <a:r>
              <a:rPr lang="zh-CN" sz="5400" dirty="0">
                <a:solidFill>
                  <a:schemeClr val="tx1"/>
                </a:solidFill>
                <a:latin typeface="微软雅黑" panose="020B0503020204020204" charset="-122"/>
                <a:ea typeface="微软雅黑" panose="020B0503020204020204" charset="-122"/>
                <a:cs typeface="微软雅黑" panose="020B0503020204020204" charset="-122"/>
              </a:rPr>
              <a:t>，</a:t>
            </a:r>
            <a:r>
              <a:rPr sz="5400" dirty="0" err="1">
                <a:solidFill>
                  <a:schemeClr val="tx1"/>
                </a:solidFill>
                <a:latin typeface="微软雅黑" panose="020B0503020204020204" charset="-122"/>
                <a:ea typeface="微软雅黑" panose="020B0503020204020204" charset="-122"/>
                <a:cs typeface="微软雅黑" panose="020B0503020204020204" charset="-122"/>
                <a:sym typeface="+mn-ea"/>
              </a:rPr>
              <a:t>你的产品将面对的</a:t>
            </a:r>
            <a:r>
              <a:rPr sz="5400" dirty="0" err="1">
                <a:solidFill>
                  <a:srgbClr val="FF0000"/>
                </a:solidFill>
                <a:latin typeface="微软雅黑" panose="020B0503020204020204" charset="-122"/>
                <a:ea typeface="微软雅黑" panose="020B0503020204020204" charset="-122"/>
                <a:cs typeface="微软雅黑" panose="020B0503020204020204" charset="-122"/>
                <a:sym typeface="+mn-ea"/>
              </a:rPr>
              <a:t>用户群</a:t>
            </a:r>
            <a:r>
              <a:rPr sz="5400" dirty="0" err="1">
                <a:solidFill>
                  <a:schemeClr val="tx1"/>
                </a:solidFill>
                <a:latin typeface="微软雅黑" panose="020B0503020204020204" charset="-122"/>
                <a:ea typeface="微软雅黑" panose="020B0503020204020204" charset="-122"/>
                <a:cs typeface="微软雅黑" panose="020B0503020204020204" charset="-122"/>
                <a:sym typeface="+mn-ea"/>
              </a:rPr>
              <a:t>是谁</a:t>
            </a:r>
            <a:r>
              <a:rPr 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针对这个用户群，你所采用的</a:t>
            </a:r>
            <a:r>
              <a:rPr lang="zh-CN" altLang="en-US" sz="5400" dirty="0">
                <a:solidFill>
                  <a:srgbClr val="FF0000"/>
                </a:solidFill>
                <a:latin typeface="微软雅黑" panose="020B0503020204020204" charset="-122"/>
                <a:ea typeface="微软雅黑" panose="020B0503020204020204" charset="-122"/>
                <a:cs typeface="微软雅黑" panose="020B0503020204020204" charset="-122"/>
                <a:sym typeface="+mn-ea"/>
              </a:rPr>
              <a:t>有效</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（结果说明一切）营销方式。营销方式要真的</a:t>
            </a:r>
            <a:r>
              <a:rPr lang="zh-CN" altLang="en-US" sz="5400" dirty="0">
                <a:solidFill>
                  <a:srgbClr val="FF0000"/>
                </a:solidFill>
                <a:latin typeface="微软雅黑" panose="020B0503020204020204" charset="-122"/>
                <a:ea typeface="微软雅黑" panose="020B0503020204020204" charset="-122"/>
                <a:cs typeface="微软雅黑" panose="020B0503020204020204" charset="-122"/>
                <a:sym typeface="+mn-ea"/>
              </a:rPr>
              <a:t>能落地，能执行，能赚钱，能复制</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5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defTabSz="800735">
              <a:lnSpc>
                <a:spcPct val="150000"/>
              </a:lnSpc>
              <a:spcBef>
                <a:spcPts val="5700"/>
              </a:spcBef>
              <a:buNone/>
              <a:defRPr sz="5045" b="1">
                <a:solidFill>
                  <a:srgbClr val="5C5C5C"/>
                </a:solidFill>
                <a:latin typeface="Helvetica"/>
                <a:ea typeface="Helvetica"/>
                <a:cs typeface="Helvetica"/>
                <a:sym typeface="Helvetica"/>
              </a:defRPr>
            </a:pP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线上线下说清楚。</a:t>
            </a:r>
            <a:r>
              <a:rPr lang="en-US" alt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TOB</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5400" dirty="0">
                <a:solidFill>
                  <a:schemeClr val="tx1"/>
                </a:solidFill>
                <a:latin typeface="微软雅黑" panose="020B0503020204020204" charset="-122"/>
                <a:ea typeface="微软雅黑" panose="020B0503020204020204" charset="-122"/>
                <a:cs typeface="微软雅黑" panose="020B0503020204020204" charset="-122"/>
                <a:sym typeface="+mn-ea"/>
              </a:rPr>
              <a:t>TOC</a:t>
            </a:r>
            <a:r>
              <a:rPr lang="zh-CN" altLang="en-US" sz="5400" dirty="0">
                <a:solidFill>
                  <a:schemeClr val="tx1"/>
                </a:solidFill>
                <a:latin typeface="微软雅黑" panose="020B0503020204020204" charset="-122"/>
                <a:ea typeface="微软雅黑" panose="020B0503020204020204" charset="-122"/>
                <a:cs typeface="微软雅黑" panose="020B0503020204020204" charset="-122"/>
                <a:sym typeface="+mn-ea"/>
              </a:rPr>
              <a:t>整明白</a:t>
            </a:r>
          </a:p>
          <a:p>
            <a:pPr marL="0" indent="0" defTabSz="800735">
              <a:lnSpc>
                <a:spcPct val="150000"/>
              </a:lnSpc>
              <a:spcBef>
                <a:spcPts val="5700"/>
              </a:spcBef>
              <a:buNone/>
              <a:defRPr sz="5045" b="1">
                <a:solidFill>
                  <a:srgbClr val="5C5C5C"/>
                </a:solidFill>
                <a:latin typeface="Helvetica"/>
                <a:ea typeface="Helvetica"/>
                <a:cs typeface="Helvetica"/>
                <a:sym typeface="Helvetica"/>
              </a:defRPr>
            </a:pPr>
            <a:r>
              <a:rPr lang="en-US" sz="5400" dirty="0">
                <a:solidFill>
                  <a:schemeClr val="tx1"/>
                </a:solidFill>
                <a:latin typeface="微软雅黑" panose="020B0503020204020204" charset="-122"/>
                <a:ea typeface="微软雅黑" panose="020B0503020204020204" charset="-122"/>
                <a:cs typeface="微软雅黑" panose="020B0503020204020204" charset="-122"/>
              </a:rPr>
              <a:t>2</a:t>
            </a:r>
            <a:r>
              <a:rPr lang="zh-CN" sz="5400" dirty="0">
                <a:solidFill>
                  <a:schemeClr val="tx1"/>
                </a:solidFill>
                <a:latin typeface="微软雅黑" panose="020B0503020204020204" charset="-122"/>
                <a:ea typeface="微软雅黑" panose="020B0503020204020204" charset="-122"/>
                <a:cs typeface="微软雅黑" panose="020B0503020204020204" charset="-122"/>
              </a:rPr>
              <a:t>、</a:t>
            </a:r>
            <a:r>
              <a:rPr sz="5400" dirty="0" err="1">
                <a:solidFill>
                  <a:schemeClr val="tx1"/>
                </a:solidFill>
                <a:latin typeface="微软雅黑" panose="020B0503020204020204" charset="-122"/>
                <a:ea typeface="微软雅黑" panose="020B0503020204020204" charset="-122"/>
                <a:cs typeface="微软雅黑" panose="020B0503020204020204" charset="-122"/>
              </a:rPr>
              <a:t>目前已经达成里程碑</a:t>
            </a:r>
            <a:r>
              <a:rPr lang="zh-CN" sz="5400" dirty="0">
                <a:solidFill>
                  <a:srgbClr val="FF0000"/>
                </a:solidFill>
                <a:latin typeface="微软雅黑" panose="020B0503020204020204" charset="-122"/>
                <a:ea typeface="微软雅黑" panose="020B0503020204020204" charset="-122"/>
                <a:cs typeface="微软雅黑" panose="020B0503020204020204" charset="-122"/>
              </a:rPr>
              <a:t>合作案例</a:t>
            </a:r>
            <a:r>
              <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尤其是</a:t>
            </a:r>
            <a:r>
              <a:rPr lang="zh-CN" sz="5400" b="0" dirty="0">
                <a:solidFill>
                  <a:srgbClr val="FF0000"/>
                </a:solidFill>
                <a:latin typeface="微软雅黑" panose="020B0503020204020204" charset="-122"/>
                <a:ea typeface="微软雅黑" panose="020B0503020204020204" charset="-122"/>
                <a:cs typeface="微软雅黑" panose="020B0503020204020204" charset="-122"/>
                <a:sym typeface="Helvetica Light"/>
              </a:rPr>
              <a:t>著名企业</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，总共有几家，总收入，年限，</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产品</a:t>
            </a:r>
            <a:r>
              <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zh-CN"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效果</a:t>
            </a:r>
            <a:r>
              <a:rPr sz="54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等关键环节的进展，尽量用数据</a:t>
            </a:r>
            <a:r>
              <a:rPr sz="54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p>
        </p:txBody>
      </p:sp>
      <p:sp>
        <p:nvSpPr>
          <p:cNvPr id="160" name="Shape 160"/>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
        <p:nvSpPr>
          <p:cNvPr id="155" name="Shape 155"/>
          <p:cNvSpPr>
            <a:spLocks noGrp="1"/>
          </p:cNvSpPr>
          <p:nvPr/>
        </p:nvSpPr>
        <p:spPr>
          <a:xfrm>
            <a:off x="612660" y="1215040"/>
            <a:ext cx="23158679" cy="2564805"/>
          </a:xfrm>
          <a:prstGeom prst="rect">
            <a:avLst/>
          </a:prstGeom>
          <a:ln w="12700">
            <a:miter lim="400000"/>
          </a:ln>
        </p:spPr>
        <p:txBody>
          <a:bodyPr wrap="square" lIns="50800" tIns="50800" rIns="50800" bIns="50800" anchor="ctr">
            <a:spAutoFit/>
          </a:bodyPr>
          <a:lstStyle>
            <a:lvl1pPr marL="0" marR="0" indent="0" algn="ctr" defTabSz="825500" rtl="0" latinLnBrk="0">
              <a:lnSpc>
                <a:spcPct val="100000"/>
              </a:lnSpc>
              <a:spcBef>
                <a:spcPts val="0"/>
              </a:spcBef>
              <a:spcAft>
                <a:spcPts val="0"/>
              </a:spcAft>
              <a:buClrTx/>
              <a:buSzTx/>
              <a:buFontTx/>
              <a:buNone/>
              <a:defRPr sz="5200" b="0" i="0" u="none" strike="noStrike" cap="none" spc="0" baseline="0">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9pPr>
          </a:lstStyle>
          <a:p>
            <a:pPr>
              <a:lnSpc>
                <a:spcPct val="100000"/>
              </a:lnSpc>
              <a:defRPr sz="8000" b="1">
                <a:latin typeface="Helvetica"/>
                <a:ea typeface="Helvetica"/>
                <a:cs typeface="Helvetica"/>
                <a:sym typeface="Helvetica"/>
              </a:defRPr>
            </a:pPr>
            <a:r>
              <a:rPr dirty="0">
                <a:solidFill>
                  <a:schemeClr val="accent1"/>
                </a:solidFill>
              </a:rPr>
              <a:t>第</a:t>
            </a:r>
            <a:r>
              <a:rPr lang="zh-CN" dirty="0">
                <a:solidFill>
                  <a:schemeClr val="accent1"/>
                </a:solidFill>
                <a:ea typeface="宋体" panose="02010600030101010101" pitchFamily="2" charset="-122"/>
              </a:rPr>
              <a:t>四</a:t>
            </a:r>
            <a:r>
              <a:rPr dirty="0">
                <a:solidFill>
                  <a:schemeClr val="accent1"/>
                </a:solidFill>
              </a:rPr>
              <a:t>部分（</a:t>
            </a:r>
            <a:r>
              <a:rPr lang="en-US" dirty="0">
                <a:solidFill>
                  <a:schemeClr val="accent1"/>
                </a:solidFill>
              </a:rPr>
              <a:t>3</a:t>
            </a:r>
            <a:r>
              <a:rPr dirty="0">
                <a:solidFill>
                  <a:schemeClr val="accent1"/>
                </a:solidFill>
              </a:rPr>
              <a:t>页左右）</a:t>
            </a:r>
            <a:br>
              <a:rPr dirty="0">
                <a:solidFill>
                  <a:schemeClr val="accent1"/>
                </a:solidFill>
              </a:rPr>
            </a:br>
            <a:r>
              <a:rPr lang="zh-CN" dirty="0">
                <a:ea typeface="宋体" panose="02010600030101010101" pitchFamily="2" charset="-122"/>
              </a:rPr>
              <a:t>商业模式</a:t>
            </a:r>
            <a:r>
              <a:rPr lang="zh-CN" dirty="0">
                <a:latin typeface="Arial" panose="020B0604020202020204" pitchFamily="34" charset="0"/>
                <a:ea typeface="宋体" panose="02010600030101010101" pitchFamily="2" charset="-122"/>
                <a:cs typeface="Arial" panose="020B0604020202020204" pitchFamily="34" charset="0"/>
              </a:rPr>
              <a:t>≈运营模式</a:t>
            </a:r>
            <a:r>
              <a:rPr lang="zh-CN" dirty="0">
                <a:latin typeface="Arial" panose="020B0604020202020204" pitchFamily="34" charset="0"/>
                <a:ea typeface="宋体" panose="02010600030101010101" pitchFamily="2" charset="-122"/>
                <a:cs typeface="Arial" panose="020B0604020202020204" pitchFamily="34" charset="0"/>
                <a:sym typeface="+mn-ea"/>
              </a:rPr>
              <a:t>≈</a:t>
            </a:r>
            <a:r>
              <a:rPr lang="zh-CN" dirty="0">
                <a:latin typeface="Arial" panose="020B0604020202020204" pitchFamily="34" charset="0"/>
                <a:ea typeface="宋体" panose="02010600030101010101" pitchFamily="2" charset="-122"/>
                <a:cs typeface="Arial" panose="020B0604020202020204" pitchFamily="34" charset="0"/>
              </a:rPr>
              <a:t>营销模式</a:t>
            </a:r>
            <a:r>
              <a:rPr lang="zh-CN" dirty="0">
                <a:latin typeface="Arial" panose="020B0604020202020204" pitchFamily="34" charset="0"/>
                <a:ea typeface="宋体" panose="02010600030101010101" pitchFamily="2" charset="-122"/>
                <a:cs typeface="Arial" panose="020B0604020202020204" pitchFamily="34" charset="0"/>
                <a:sym typeface="+mn-ea"/>
              </a:rPr>
              <a:t>≈</a:t>
            </a:r>
            <a:r>
              <a:rPr lang="zh-CN" dirty="0">
                <a:latin typeface="Arial" panose="020B0604020202020204" pitchFamily="34" charset="0"/>
                <a:ea typeface="宋体" panose="02010600030101010101" pitchFamily="2" charset="-122"/>
                <a:cs typeface="Arial" panose="020B0604020202020204" pitchFamily="34" charset="0"/>
              </a:rPr>
              <a:t>盈利模式</a:t>
            </a:r>
            <a:endParaRPr lang="en-US" altLang="zh-CN" dirty="0">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p:cNvSpPr>
          <p:nvPr>
            <p:ph type="body" idx="14"/>
          </p:nvPr>
        </p:nvSpPr>
        <p:spPr>
          <a:xfrm>
            <a:off x="612660" y="426390"/>
            <a:ext cx="23158679" cy="2563495"/>
          </a:xfrm>
          <a:prstGeom prst="rect">
            <a:avLst/>
          </a:prstGeom>
        </p:spPr>
        <p:txBody>
          <a:bodyPr/>
          <a:lstStyle/>
          <a:p>
            <a:pPr>
              <a:defRPr sz="8000" b="1">
                <a:latin typeface="Helvetica"/>
                <a:ea typeface="Helvetica"/>
                <a:cs typeface="Helvetica"/>
                <a:sym typeface="Helvetica"/>
              </a:defRPr>
            </a:pPr>
            <a:r>
              <a:rPr dirty="0">
                <a:solidFill>
                  <a:schemeClr val="accent1"/>
                </a:solidFill>
              </a:rPr>
              <a:t>第</a:t>
            </a:r>
            <a:r>
              <a:rPr lang="zh-CN" dirty="0">
                <a:solidFill>
                  <a:schemeClr val="accent1"/>
                </a:solidFill>
                <a:ea typeface="宋体" panose="02010600030101010101" pitchFamily="2" charset="-122"/>
              </a:rPr>
              <a:t>五</a:t>
            </a:r>
            <a:r>
              <a:rPr dirty="0">
                <a:solidFill>
                  <a:schemeClr val="accent1"/>
                </a:solidFill>
              </a:rPr>
              <a:t>部分（1页）</a:t>
            </a:r>
            <a:br>
              <a:rPr dirty="0">
                <a:solidFill>
                  <a:schemeClr val="accent1"/>
                </a:solidFill>
              </a:rPr>
            </a:br>
            <a:r>
              <a:rPr dirty="0" err="1"/>
              <a:t>财务</a:t>
            </a:r>
            <a:r>
              <a:rPr lang="zh-CN" altLang="en-US" dirty="0"/>
              <a:t>分析 </a:t>
            </a:r>
            <a:r>
              <a:rPr dirty="0" err="1"/>
              <a:t>与融资计划</a:t>
            </a:r>
            <a:endParaRPr dirty="0"/>
          </a:p>
        </p:txBody>
      </p:sp>
      <p:sp>
        <p:nvSpPr>
          <p:cNvPr id="168" name="Shape 168"/>
          <p:cNvSpPr>
            <a:spLocks noGrp="1"/>
          </p:cNvSpPr>
          <p:nvPr>
            <p:ph type="body" idx="4294967295"/>
          </p:nvPr>
        </p:nvSpPr>
        <p:spPr>
          <a:xfrm>
            <a:off x="1171575" y="3683436"/>
            <a:ext cx="22040850" cy="8359140"/>
          </a:xfrm>
          <a:prstGeom prst="rect">
            <a:avLst/>
          </a:prstGeom>
        </p:spPr>
        <p:txBody>
          <a:bodyPr>
            <a:noAutofit/>
          </a:bodyPr>
          <a:lstStyle/>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br>
              <a:rPr sz="6000" dirty="0">
                <a:solidFill>
                  <a:schemeClr val="tx1"/>
                </a:solidFill>
              </a:rPr>
            </a:br>
            <a:r>
              <a:rPr sz="60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6000" dirty="0">
                <a:solidFill>
                  <a:srgbClr val="FF0000"/>
                </a:solidFill>
                <a:latin typeface="微软雅黑" panose="020B0503020204020204" charset="-122"/>
                <a:ea typeface="微软雅黑" panose="020B0503020204020204" charset="-122"/>
                <a:cs typeface="微软雅黑" panose="020B0503020204020204" charset="-122"/>
              </a:rPr>
              <a:t>财务分析</a:t>
            </a:r>
            <a:r>
              <a:rPr lang="zh-CN" altLang="en-US" sz="6000" dirty="0">
                <a:solidFill>
                  <a:schemeClr val="tx1"/>
                </a:solidFill>
                <a:latin typeface="微软雅黑" panose="020B0503020204020204" charset="-122"/>
                <a:ea typeface="微软雅黑" panose="020B0503020204020204" charset="-122"/>
                <a:cs typeface="微软雅黑" panose="020B0503020204020204" charset="-122"/>
              </a:rPr>
              <a:t>：</a:t>
            </a:r>
            <a:r>
              <a:rPr sz="6000" dirty="0">
                <a:solidFill>
                  <a:schemeClr val="tx1"/>
                </a:solidFill>
                <a:latin typeface="微软雅黑" panose="020B0503020204020204" charset="-122"/>
                <a:ea typeface="微软雅黑" panose="020B0503020204020204" charset="-122"/>
                <a:cs typeface="微软雅黑" panose="020B0503020204020204" charset="-122"/>
                <a:sym typeface="+mn-ea"/>
              </a:rPr>
              <a:t>未来</a:t>
            </a:r>
            <a:r>
              <a:rPr lang="en-US" sz="6000" dirty="0">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altLang="en-US" sz="6000" dirty="0">
                <a:solidFill>
                  <a:schemeClr val="tx1"/>
                </a:solidFill>
                <a:latin typeface="微软雅黑" panose="020B0503020204020204" charset="-122"/>
                <a:ea typeface="微软雅黑" panose="020B0503020204020204" charset="-122"/>
                <a:cs typeface="微软雅黑" panose="020B0503020204020204" charset="-122"/>
                <a:sym typeface="+mn-ea"/>
              </a:rPr>
              <a:t>个月</a:t>
            </a:r>
            <a:r>
              <a:rPr lang="en-US" altLang="zh-CN" sz="6000"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6000" dirty="0">
                <a:solidFill>
                  <a:schemeClr val="tx1"/>
                </a:solidFill>
                <a:latin typeface="微软雅黑" panose="020B0503020204020204" charset="-122"/>
                <a:ea typeface="微软雅黑" panose="020B0503020204020204" charset="-122"/>
                <a:cs typeface="微软雅黑" panose="020B0503020204020204" charset="-122"/>
                <a:sym typeface="+mn-ea"/>
              </a:rPr>
              <a:t>年的财务分析，总收入，总支出（场地，人员，固定成本，运营成本、生产成本等），利润，最后持续盈利。</a:t>
            </a:r>
            <a:endParaRPr lang="zh-CN" altLang="en-US" sz="6000" dirty="0">
              <a:solidFill>
                <a:schemeClr val="tx1"/>
              </a:solidFill>
              <a:latin typeface="微软雅黑" panose="020B0503020204020204" charset="-122"/>
              <a:ea typeface="微软雅黑" panose="020B0503020204020204" charset="-122"/>
              <a:cs typeface="微软雅黑" panose="020B0503020204020204" charset="-122"/>
            </a:endParaRPr>
          </a:p>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r>
              <a:rPr sz="60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6000" dirty="0">
                <a:solidFill>
                  <a:srgbClr val="FF0000"/>
                </a:solidFill>
                <a:latin typeface="微软雅黑" panose="020B0503020204020204" charset="-122"/>
                <a:ea typeface="微软雅黑" panose="020B0503020204020204" charset="-122"/>
                <a:cs typeface="微软雅黑" panose="020B0503020204020204" charset="-122"/>
              </a:rPr>
              <a:t>融资</a:t>
            </a:r>
            <a:r>
              <a:rPr lang="zh-CN" altLang="en-US" sz="6000" dirty="0">
                <a:solidFill>
                  <a:schemeClr val="tx1"/>
                </a:solidFill>
                <a:latin typeface="微软雅黑" panose="020B0503020204020204" charset="-122"/>
                <a:ea typeface="微软雅黑" panose="020B0503020204020204" charset="-122"/>
                <a:cs typeface="微软雅黑" panose="020B0503020204020204" charset="-122"/>
              </a:rPr>
              <a:t>：</a:t>
            </a:r>
            <a:r>
              <a:rPr sz="6000" dirty="0" err="1">
                <a:solidFill>
                  <a:schemeClr val="tx1"/>
                </a:solidFill>
                <a:latin typeface="微软雅黑" panose="020B0503020204020204" charset="-122"/>
                <a:ea typeface="微软雅黑" panose="020B0503020204020204" charset="-122"/>
                <a:cs typeface="微软雅黑" panose="020B0503020204020204" charset="-122"/>
                <a:sym typeface="+mn-ea"/>
              </a:rPr>
              <a:t>目前的估值</a:t>
            </a:r>
            <a:r>
              <a:rPr sz="60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（最好简述估值逻辑，是基于市盈率</a:t>
            </a:r>
            <a:r>
              <a:rPr lang="zh-CN"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en-US" altLang="zh-CN"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5-10-40</a:t>
            </a:r>
            <a:r>
              <a:rPr lang="zh-CN"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lang="en-US"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12</a:t>
            </a:r>
            <a:r>
              <a:rPr lang="zh-CN" altLang="en-US"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个月的</a:t>
            </a:r>
            <a:r>
              <a:rPr sz="60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利润，还是基于市销率</a:t>
            </a:r>
            <a:r>
              <a:rPr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r>
              <a:rPr sz="6000" b="0" dirty="0" err="1">
                <a:solidFill>
                  <a:schemeClr val="tx1"/>
                </a:solidFill>
                <a:latin typeface="微软雅黑" panose="020B0503020204020204" charset="-122"/>
                <a:ea typeface="微软雅黑" panose="020B0503020204020204" charset="-122"/>
                <a:cs typeface="微软雅黑" panose="020B0503020204020204" charset="-122"/>
                <a:sym typeface="Helvetica Light"/>
              </a:rPr>
              <a:t>销售收入，还是基于对标等方式算出来的</a:t>
            </a:r>
            <a:r>
              <a:rPr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a:t>
            </a:r>
          </a:p>
          <a:p>
            <a:pPr marL="0" indent="0" eaLnBrk="1" fontAlgn="auto" hangingPunct="1">
              <a:lnSpc>
                <a:spcPct val="100000"/>
              </a:lnSpc>
              <a:spcBef>
                <a:spcPts val="3000"/>
              </a:spcBef>
              <a:buNone/>
              <a:defRPr b="1">
                <a:solidFill>
                  <a:srgbClr val="5C5C5C"/>
                </a:solidFill>
                <a:latin typeface="Helvetica"/>
                <a:ea typeface="Helvetica"/>
                <a:cs typeface="Helvetica"/>
                <a:sym typeface="Helvetica"/>
              </a:defRPr>
            </a:pPr>
            <a:r>
              <a:rPr sz="6000" dirty="0" err="1">
                <a:solidFill>
                  <a:schemeClr val="tx1"/>
                </a:solidFill>
                <a:latin typeface="微软雅黑" panose="020B0503020204020204" charset="-122"/>
                <a:ea typeface="微软雅黑" panose="020B0503020204020204" charset="-122"/>
                <a:cs typeface="微软雅黑" panose="020B0503020204020204" charset="-122"/>
              </a:rPr>
              <a:t>一年或者六个月</a:t>
            </a:r>
            <a:r>
              <a:rPr sz="6000" dirty="0" err="1">
                <a:solidFill>
                  <a:srgbClr val="FF0000"/>
                </a:solidFill>
                <a:latin typeface="微软雅黑" panose="020B0503020204020204" charset="-122"/>
                <a:ea typeface="微软雅黑" panose="020B0503020204020204" charset="-122"/>
                <a:cs typeface="微软雅黑" panose="020B0503020204020204" charset="-122"/>
              </a:rPr>
              <a:t>需要多少钱，释放多少股份</a:t>
            </a:r>
            <a:r>
              <a:rPr sz="6000" dirty="0" err="1">
                <a:solidFill>
                  <a:schemeClr val="tx1"/>
                </a:solidFill>
                <a:latin typeface="微软雅黑" panose="020B0503020204020204" charset="-122"/>
                <a:ea typeface="微软雅黑" panose="020B0503020204020204" charset="-122"/>
                <a:cs typeface="微软雅黑" panose="020B0503020204020204" charset="-122"/>
              </a:rPr>
              <a:t>，用这些钱干什么？</a:t>
            </a:r>
            <a:r>
              <a:rPr sz="6000" dirty="0" err="1">
                <a:solidFill>
                  <a:srgbClr val="FF0000"/>
                </a:solidFill>
                <a:latin typeface="微软雅黑" panose="020B0503020204020204" charset="-122"/>
                <a:ea typeface="微软雅黑" panose="020B0503020204020204" charset="-122"/>
                <a:cs typeface="微软雅黑" panose="020B0503020204020204" charset="-122"/>
              </a:rPr>
              <a:t>达成什么目标</a:t>
            </a:r>
            <a:r>
              <a:rPr sz="6000" dirty="0">
                <a:solidFill>
                  <a:srgbClr val="FF0000"/>
                </a:solidFill>
                <a:latin typeface="微软雅黑" panose="020B0503020204020204" charset="-122"/>
                <a:ea typeface="微软雅黑" panose="020B0503020204020204" charset="-122"/>
                <a:cs typeface="微软雅黑" panose="020B0503020204020204" charset="-122"/>
              </a:rPr>
              <a:t>？</a:t>
            </a:r>
            <a:r>
              <a:rPr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（不建议写未来3年，甚至5年的财务预测，除非是已经非常成熟的项目） </a:t>
            </a:r>
            <a:br>
              <a:rPr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br>
            <a:r>
              <a:rPr sz="6000" dirty="0">
                <a:solidFill>
                  <a:schemeClr val="tx1"/>
                </a:solidFill>
                <a:latin typeface="微软雅黑" panose="020B0503020204020204" charset="-122"/>
                <a:ea typeface="微软雅黑" panose="020B0503020204020204" charset="-122"/>
                <a:cs typeface="微软雅黑" panose="020B0503020204020204" charset="-122"/>
              </a:rPr>
              <a:t> 3、之前的融资情况</a:t>
            </a:r>
            <a:r>
              <a:rPr sz="6000" b="0" dirty="0">
                <a:solidFill>
                  <a:schemeClr val="tx1"/>
                </a:solidFill>
                <a:latin typeface="微软雅黑" panose="020B0503020204020204" charset="-122"/>
                <a:ea typeface="微软雅黑" panose="020B0503020204020204" charset="-122"/>
                <a:cs typeface="微软雅黑" panose="020B0503020204020204" charset="-122"/>
                <a:sym typeface="Helvetica Light"/>
              </a:rPr>
              <a:t>（如果有的话）</a:t>
            </a:r>
            <a:r>
              <a:rPr sz="6000" b="0" dirty="0">
                <a:solidFill>
                  <a:schemeClr val="tx1"/>
                </a:solidFill>
                <a:latin typeface="+mn-lt"/>
                <a:ea typeface="+mn-ea"/>
                <a:cs typeface="+mn-cs"/>
                <a:sym typeface="Helvetica Light"/>
              </a:rPr>
              <a:t> </a:t>
            </a:r>
          </a:p>
        </p:txBody>
      </p:sp>
      <p:sp>
        <p:nvSpPr>
          <p:cNvPr id="169" name="Shape 169"/>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715</TotalTime>
  <Words>1933</Words>
  <Application>Microsoft Office PowerPoint</Application>
  <PresentationFormat>自定义</PresentationFormat>
  <Paragraphs>159</Paragraphs>
  <Slides>27</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Avenir Book</vt:lpstr>
      <vt:lpstr>Avenir Light</vt:lpstr>
      <vt:lpstr>Helvetica Light</vt:lpstr>
      <vt:lpstr>Helvetica Neue</vt:lpstr>
      <vt:lpstr>Arial</vt:lpstr>
      <vt:lpstr>Calibri</vt:lpstr>
      <vt:lpstr>Helvetica</vt:lpstr>
      <vt:lpstr>Wingdings</vt:lpstr>
      <vt:lpstr>微软雅黑</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张强</dc:creator>
  <cp:lastModifiedBy>牛 锦儒</cp:lastModifiedBy>
  <cp:revision>42</cp:revision>
  <dcterms:created xsi:type="dcterms:W3CDTF">2017-04-19T05:19:00Z</dcterms:created>
  <dcterms:modified xsi:type="dcterms:W3CDTF">2023-06-10T08:06:57Z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KSORubyTemplateID">
    <vt:lpwstr>13</vt:lpwstr>
  </property>
  <property fmtid="{D5CDD505-2E9C-101B-9397-08002B2CF9AE}" pid="4" name="ICV">
    <vt:lpwstr>3CC0218EC0F9494DA61ECB6C6E2B03A8</vt:lpwstr>
  </property>
</Properties>
</file>